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62" r:id="rId3"/>
    <p:sldId id="892" r:id="rId4"/>
    <p:sldId id="265" r:id="rId5"/>
    <p:sldId id="268" r:id="rId6"/>
    <p:sldId id="270" r:id="rId7"/>
    <p:sldId id="273" r:id="rId8"/>
    <p:sldId id="899" r:id="rId9"/>
    <p:sldId id="900" r:id="rId10"/>
    <p:sldId id="894" r:id="rId11"/>
    <p:sldId id="893" r:id="rId12"/>
    <p:sldId id="895" r:id="rId13"/>
    <p:sldId id="944" r:id="rId14"/>
    <p:sldId id="849" r:id="rId15"/>
    <p:sldId id="896" r:id="rId16"/>
    <p:sldId id="945" r:id="rId17"/>
    <p:sldId id="901" r:id="rId18"/>
    <p:sldId id="902" r:id="rId19"/>
    <p:sldId id="904" r:id="rId20"/>
    <p:sldId id="903" r:id="rId21"/>
    <p:sldId id="905" r:id="rId22"/>
    <p:sldId id="907" r:id="rId23"/>
    <p:sldId id="908" r:id="rId24"/>
    <p:sldId id="906" r:id="rId25"/>
    <p:sldId id="939" r:id="rId26"/>
    <p:sldId id="940" r:id="rId27"/>
    <p:sldId id="851" r:id="rId28"/>
  </p:sldIdLst>
  <p:sldSz cx="9144000" cy="5143500" type="screen16x9"/>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k Dijkstra" initials="AD" lastIdx="1" clrIdx="0">
    <p:extLst>
      <p:ext uri="{19B8F6BF-5375-455C-9EA6-DF929625EA0E}">
        <p15:presenceInfo xmlns:p15="http://schemas.microsoft.com/office/powerpoint/2012/main" userId="08a961a568f845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031" autoAdjust="0"/>
    <p:restoredTop sz="53962" autoAdjust="0"/>
  </p:normalViewPr>
  <p:slideViewPr>
    <p:cSldViewPr showGuides="1">
      <p:cViewPr varScale="1">
        <p:scale>
          <a:sx n="61" d="100"/>
          <a:sy n="61" d="100"/>
        </p:scale>
        <p:origin x="1502" y="48"/>
      </p:cViewPr>
      <p:guideLst>
        <p:guide orient="horz" pos="1620"/>
        <p:guide pos="2880"/>
      </p:guideLst>
    </p:cSldViewPr>
  </p:slideViewPr>
  <p:outlineViewPr>
    <p:cViewPr>
      <p:scale>
        <a:sx n="33" d="100"/>
        <a:sy n="33" d="100"/>
      </p:scale>
      <p:origin x="0" y="-22205"/>
    </p:cViewPr>
  </p:outlineViewPr>
  <p:notesTextViewPr>
    <p:cViewPr>
      <p:scale>
        <a:sx n="3" d="2"/>
        <a:sy n="3" d="2"/>
      </p:scale>
      <p:origin x="0" y="-110"/>
    </p:cViewPr>
  </p:notesTextViewPr>
  <p:sorterViewPr>
    <p:cViewPr>
      <p:scale>
        <a:sx n="90" d="100"/>
        <a:sy n="90" d="100"/>
      </p:scale>
      <p:origin x="0" y="-266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jdelijke aanduiding voor koptekst 1"/>
          <p:cNvSpPr txBox="1">
            <a:spLocks noGrp="1"/>
          </p:cNvSpPr>
          <p:nvPr>
            <p:ph type="hdr" sz="quarter"/>
          </p:nvPr>
        </p:nvSpPr>
        <p:spPr>
          <a:xfrm>
            <a:off x="0" y="0"/>
            <a:ext cx="2971800" cy="457200"/>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1pPr>
          </a:lstStyle>
          <a:p>
            <a:pPr lvl="0"/>
            <a:endParaRPr lang="nl-NL"/>
          </a:p>
        </p:txBody>
      </p:sp>
      <p:sp>
        <p:nvSpPr>
          <p:cNvPr id="3" name="Tijdelijke aanduiding voor datum 2"/>
          <p:cNvSpPr txBox="1">
            <a:spLocks noGrp="1"/>
          </p:cNvSpPr>
          <p:nvPr>
            <p:ph type="dt" idx="1"/>
          </p:nvPr>
        </p:nvSpPr>
        <p:spPr>
          <a:xfrm>
            <a:off x="3884608" y="0"/>
            <a:ext cx="2971800" cy="457200"/>
          </a:xfrm>
          <a:prstGeom prst="rect">
            <a:avLst/>
          </a:prstGeom>
          <a:noFill/>
          <a:ln>
            <a:noFill/>
          </a:ln>
        </p:spPr>
        <p:txBody>
          <a:bodyPr vert="horz" wrap="square" lIns="91440" tIns="45720" rIns="91440" bIns="45720" anchor="t" anchorCtr="0" compatLnSpc="1"/>
          <a:lstStyle>
            <a:lvl1pPr marL="0" marR="0" lvl="0" indent="0" algn="r"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1pPr>
          </a:lstStyle>
          <a:p>
            <a:pPr lvl="0"/>
            <a:fld id="{76CCDB98-1377-4ECA-88EF-FFB6D8C43A96}" type="datetime1">
              <a:rPr lang="nl-NL"/>
              <a:pPr lvl="0"/>
              <a:t>29-7-2020</a:t>
            </a:fld>
            <a:endParaRPr lang="nl-NL"/>
          </a:p>
        </p:txBody>
      </p:sp>
      <p:sp>
        <p:nvSpPr>
          <p:cNvPr id="4" name="Tijdelijke aanduiding voor dia-afbeelding 3"/>
          <p:cNvSpPr>
            <a:spLocks noGrp="1" noRot="1" noChangeAspect="1"/>
          </p:cNvSpPr>
          <p:nvPr>
            <p:ph type="sldImg" idx="2"/>
          </p:nvPr>
        </p:nvSpPr>
        <p:spPr>
          <a:xfrm>
            <a:off x="381003" y="685800"/>
            <a:ext cx="6096003" cy="3429000"/>
          </a:xfrm>
          <a:prstGeom prst="rect">
            <a:avLst/>
          </a:prstGeom>
          <a:noFill/>
          <a:ln w="12701">
            <a:solidFill>
              <a:srgbClr val="000000"/>
            </a:solidFill>
            <a:prstDash val="solid"/>
          </a:ln>
        </p:spPr>
      </p:sp>
      <p:sp>
        <p:nvSpPr>
          <p:cNvPr id="5" name="Tijdelijke aanduiding voor notities 4"/>
          <p:cNvSpPr txBox="1">
            <a:spLocks noGrp="1"/>
          </p:cNvSpPr>
          <p:nvPr>
            <p:ph type="body" sz="quarter" idx="3"/>
          </p:nvPr>
        </p:nvSpPr>
        <p:spPr>
          <a:xfrm>
            <a:off x="685800" y="4343400"/>
            <a:ext cx="5486400" cy="4114800"/>
          </a:xfrm>
          <a:prstGeom prst="rect">
            <a:avLst/>
          </a:prstGeom>
          <a:noFill/>
          <a:ln>
            <a:noFill/>
          </a:ln>
        </p:spPr>
        <p:txBody>
          <a:bodyPr vert="horz" wrap="square" lIns="91440" tIns="45720" rIns="91440" bIns="45720" anchor="t" anchorCtr="0" compatLnSpc="1"/>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txBox="1">
            <a:spLocks noGrp="1"/>
          </p:cNvSpPr>
          <p:nvPr>
            <p:ph type="ftr" sz="quarter" idx="4"/>
          </p:nvPr>
        </p:nvSpPr>
        <p:spPr>
          <a:xfrm>
            <a:off x="0" y="8685208"/>
            <a:ext cx="2971800" cy="45720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1pPr>
          </a:lstStyle>
          <a:p>
            <a:pPr lvl="0"/>
            <a:endParaRPr lang="nl-NL"/>
          </a:p>
        </p:txBody>
      </p:sp>
      <p:sp>
        <p:nvSpPr>
          <p:cNvPr id="7" name="Tijdelijke aanduiding voor dianummer 6"/>
          <p:cNvSpPr txBox="1">
            <a:spLocks noGrp="1"/>
          </p:cNvSpPr>
          <p:nvPr>
            <p:ph type="sldNum" sz="quarter" idx="5"/>
          </p:nvPr>
        </p:nvSpPr>
        <p:spPr>
          <a:xfrm>
            <a:off x="3884608" y="8685208"/>
            <a:ext cx="2971800" cy="457200"/>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1pPr>
          </a:lstStyle>
          <a:p>
            <a:pPr lvl="0"/>
            <a:fld id="{08173335-7089-4948-9D9C-8CF78113D57C}" type="slidenum">
              <a:t>‹nr.›</a:t>
            </a:fld>
            <a:endParaRPr lang="nl-NL"/>
          </a:p>
        </p:txBody>
      </p:sp>
    </p:spTree>
    <p:extLst>
      <p:ext uri="{BB962C8B-B14F-4D97-AF65-F5344CB8AC3E}">
        <p14:creationId xmlns:p14="http://schemas.microsoft.com/office/powerpoint/2010/main" val="2058340837"/>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youtu.be/C54uqx5LuE4"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youtu.be/RZJDQSHT8eo"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ranzcp.org/pre-fellowship/assessments-workplace/wbas/case-based-discussion-(cb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player.nl/19571645-Op-weg-naar-cru-informatie-over-het-nieuwe-curriculum.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cru-plus.nl/beoordelingssystematiek/#/lessons/L6W-SrJgSoFOWCAFAeZRukkwCLFY7L_u"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228600" indent="-228600">
              <a:buAutoNum type="arabicParenR"/>
            </a:pPr>
            <a:r>
              <a:rPr lang="nl-NL" sz="1100" dirty="0"/>
              <a:t>Nee, dit kan ook een voorbereide casus zijn. Je focus ligt op het klinisch redeneren van de aios</a:t>
            </a:r>
          </a:p>
          <a:p>
            <a:pPr marL="228600" indent="-228600">
              <a:buAutoNum type="arabicParenR"/>
            </a:pPr>
            <a:r>
              <a:rPr lang="nl-NL" sz="1100" dirty="0"/>
              <a:t>Nee, er kunnen meerdere supervisoren aanwezig zijn. Een CBD kán ook plaatsvinden met meerdere aios, maar spreek dan goed met elkaar af wat je van elke aios wilt zien en horen.</a:t>
            </a:r>
          </a:p>
          <a:p>
            <a:pPr marL="228600" indent="-228600">
              <a:buAutoNum type="arabicParenR"/>
            </a:pPr>
            <a:r>
              <a:rPr lang="nl-NL" sz="1100" dirty="0"/>
              <a:t>Ja, en daarmee is de CBD een ‘tool’ uit de feedback </a:t>
            </a:r>
            <a:r>
              <a:rPr lang="nl-NL" sz="1100" dirty="0" err="1"/>
              <a:t>toolbox</a:t>
            </a:r>
            <a:r>
              <a:rPr lang="nl-NL" sz="1100" dirty="0"/>
              <a:t> t.b.v. het begeleiden op EPA’s (beroepsactiviteiten).</a:t>
            </a:r>
          </a:p>
          <a:p>
            <a:pPr marL="228600" indent="-228600">
              <a:buAutoNum type="arabicParenR"/>
            </a:pPr>
            <a:r>
              <a:rPr lang="nl-NL" sz="1100" dirty="0"/>
              <a:t>Ja, kennis én de focus ligt op het beoordelen van de kwaliteit van het klinisch redeneren</a:t>
            </a:r>
          </a:p>
          <a:p>
            <a:pPr marL="228600" indent="-228600">
              <a:buAutoNum type="arabicParenR"/>
            </a:pPr>
            <a:r>
              <a:rPr lang="nl-NL" sz="1100" dirty="0"/>
              <a:t>Het zou uiteraard kunnen, maar veel objectiever is meerdere cases te bespreken per EPA en waar mogelijk begeleid door meerdere supervisoren.</a:t>
            </a:r>
          </a:p>
          <a:p>
            <a:endParaRPr lang="nl-NL" sz="1100" dirty="0"/>
          </a:p>
          <a:p>
            <a:r>
              <a:rPr lang="nl-NL" sz="1100" dirty="0"/>
              <a:t>Om aios goed te kunnen begeleiden heb je kennis nodig van didactiek. Dat leer je enerzijds gaandeweg, bijvoorbeeld door collega’s, maar het is aan te raden hier ook in te investeren in de vorm van scholing (denk aan </a:t>
            </a:r>
            <a:r>
              <a:rPr lang="nl-NL" sz="1100" dirty="0" err="1"/>
              <a:t>TtT</a:t>
            </a:r>
            <a:r>
              <a:rPr lang="nl-NL" sz="1100" dirty="0"/>
              <a:t>, BKO). Voor deze workshop gaan we er vanuit dat die basis, ofwel vanuit ervaring dan wel vanuit scholing, aanwezig is.</a:t>
            </a:r>
            <a:br>
              <a:rPr lang="nl-NL" sz="1050" dirty="0"/>
            </a:br>
            <a:endParaRPr lang="nl-NL" sz="1050" dirty="0"/>
          </a:p>
          <a:p>
            <a:r>
              <a:rPr lang="nl-NL" sz="1050" dirty="0"/>
              <a:t>Bericht; weet dus dat je hulp en ondersteuning kan krijgen.</a:t>
            </a:r>
          </a:p>
          <a:p>
            <a:r>
              <a:rPr lang="nl-NL" sz="1050" dirty="0"/>
              <a:t>- Groepstrainingen (</a:t>
            </a:r>
            <a:r>
              <a:rPr lang="nl-NL" sz="1050" dirty="0" err="1"/>
              <a:t>teach</a:t>
            </a:r>
            <a:r>
              <a:rPr lang="nl-NL" sz="1050" dirty="0"/>
              <a:t> </a:t>
            </a:r>
            <a:r>
              <a:rPr lang="nl-NL" sz="1050" dirty="0" err="1"/>
              <a:t>the</a:t>
            </a:r>
            <a:r>
              <a:rPr lang="nl-NL" sz="1050" dirty="0"/>
              <a:t> teacher)</a:t>
            </a:r>
          </a:p>
          <a:p>
            <a:pPr marL="171450" indent="-171450">
              <a:buFontTx/>
              <a:buChar char="-"/>
            </a:pPr>
            <a:r>
              <a:rPr lang="nl-NL" sz="1050" dirty="0"/>
              <a:t>Individuele coaching</a:t>
            </a:r>
          </a:p>
          <a:p>
            <a:pPr marL="171450" indent="-171450">
              <a:buFontTx/>
              <a:buChar char="-"/>
            </a:pPr>
            <a:endParaRPr lang="nl-NL" sz="1050" dirty="0"/>
          </a:p>
          <a:p>
            <a:pPr marL="171450" indent="-171450">
              <a:buFontTx/>
              <a:buChar char="-"/>
            </a:pPr>
            <a:endParaRPr lang="nl-NL" sz="1100"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3</a:t>
            </a:fld>
            <a:endParaRPr lang="nl-NL"/>
          </a:p>
        </p:txBody>
      </p:sp>
    </p:spTree>
    <p:extLst>
      <p:ext uri="{BB962C8B-B14F-4D97-AF65-F5344CB8AC3E}">
        <p14:creationId xmlns:p14="http://schemas.microsoft.com/office/powerpoint/2010/main" val="137313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Ter illustratie</a:t>
            </a:r>
          </a:p>
          <a:p>
            <a:endParaRPr lang="nl-NL" dirty="0"/>
          </a:p>
          <a:p>
            <a:r>
              <a:rPr lang="nl-NL" dirty="0"/>
              <a:t>Zo is CBD vormgegeven in </a:t>
            </a:r>
            <a:r>
              <a:rPr lang="nl-NL"/>
              <a:t>het portfolio</a:t>
            </a:r>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12</a:t>
            </a:fld>
            <a:endParaRPr lang="nl-NL"/>
          </a:p>
        </p:txBody>
      </p:sp>
    </p:spTree>
    <p:extLst>
      <p:ext uri="{BB962C8B-B14F-4D97-AF65-F5344CB8AC3E}">
        <p14:creationId xmlns:p14="http://schemas.microsoft.com/office/powerpoint/2010/main" val="3972350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dirty="0">
                <a:latin typeface="Georgia" panose="02040502050405020303" pitchFamily="18" charset="0"/>
                <a:sym typeface="Wingdings" panose="05000000000000000000" pitchFamily="2" charset="2"/>
              </a:rPr>
              <a:t>Structurele (summatieve) bekwaamheidsverklaringen betreffen competenties + permissie + Taaktoewijzing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dirty="0">
              <a:latin typeface="Georgia" panose="02040502050405020303" pitchFamily="18" charset="0"/>
              <a:sym typeface="Wingdings" panose="05000000000000000000" pitchFamily="2" charset="2"/>
            </a:endParaRPr>
          </a:p>
          <a:p>
            <a:r>
              <a:rPr lang="nl-NL" sz="800" b="0" i="0" kern="1200" dirty="0">
                <a:solidFill>
                  <a:schemeClr val="tx1"/>
                </a:solidFill>
                <a:effectLst/>
                <a:latin typeface="Arial" panose="020B0604020202020204" pitchFamily="34" charset="0"/>
                <a:cs typeface="Arial" panose="020B0604020202020204" pitchFamily="34" charset="0"/>
              </a:rPr>
              <a:t>Bij </a:t>
            </a:r>
            <a:r>
              <a:rPr lang="nl-NL" sz="800" b="0" i="0" kern="1200" dirty="0" err="1">
                <a:solidFill>
                  <a:schemeClr val="tx1"/>
                </a:solidFill>
                <a:effectLst/>
                <a:latin typeface="Arial" panose="020B0604020202020204" pitchFamily="34" charset="0"/>
                <a:cs typeface="Arial" panose="020B0604020202020204" pitchFamily="34" charset="0"/>
              </a:rPr>
              <a:t>summative</a:t>
            </a:r>
            <a:r>
              <a:rPr lang="nl-NL" sz="800" b="0" i="0" kern="1200" dirty="0">
                <a:solidFill>
                  <a:schemeClr val="tx1"/>
                </a:solidFill>
                <a:effectLst/>
                <a:latin typeface="Arial" panose="020B0604020202020204" pitchFamily="34" charset="0"/>
                <a:cs typeface="Arial" panose="020B0604020202020204" pitchFamily="34" charset="0"/>
              </a:rPr>
              <a:t> </a:t>
            </a:r>
            <a:r>
              <a:rPr lang="nl-NL" sz="800" b="0" i="0" kern="1200" dirty="0" err="1">
                <a:solidFill>
                  <a:schemeClr val="tx1"/>
                </a:solidFill>
                <a:effectLst/>
                <a:latin typeface="Arial" panose="020B0604020202020204" pitchFamily="34" charset="0"/>
                <a:cs typeface="Arial" panose="020B0604020202020204" pitchFamily="34" charset="0"/>
              </a:rPr>
              <a:t>entrustment</a:t>
            </a:r>
            <a:r>
              <a:rPr lang="nl-NL" sz="800" b="0" i="0" kern="1200" dirty="0">
                <a:solidFill>
                  <a:schemeClr val="tx1"/>
                </a:solidFill>
                <a:effectLst/>
                <a:latin typeface="Arial" panose="020B0604020202020204" pitchFamily="34" charset="0"/>
                <a:cs typeface="Arial" panose="020B0604020202020204" pitchFamily="34" charset="0"/>
              </a:rPr>
              <a:t> is het vertrouwen niet afhankelijk van tijd, plaats, patiënt en betrokkenen, maar op de lange termijn.</a:t>
            </a:r>
          </a:p>
          <a:p>
            <a:r>
              <a:rPr lang="en-US" sz="800" b="0" i="0" u="none" strike="noStrike" kern="1200" cap="none" spc="0" baseline="0" dirty="0" err="1">
                <a:solidFill>
                  <a:schemeClr val="tx1"/>
                </a:solidFill>
                <a:effectLst/>
                <a:uFillTx/>
                <a:latin typeface="Calibri"/>
              </a:rPr>
              <a:t>Benoem</a:t>
            </a:r>
            <a:r>
              <a:rPr lang="en-US" sz="800" b="0" i="0" u="none" strike="noStrike" kern="1200" cap="none" spc="0" baseline="0" dirty="0">
                <a:solidFill>
                  <a:schemeClr val="tx1"/>
                </a:solidFill>
                <a:effectLst/>
                <a:uFillTx/>
                <a:latin typeface="Calibri"/>
              </a:rPr>
              <a:t> </a:t>
            </a:r>
            <a:r>
              <a:rPr lang="en-US" sz="800" b="0" i="0" u="none" strike="noStrike" kern="1200" cap="none" spc="0" baseline="0" dirty="0" err="1">
                <a:solidFill>
                  <a:schemeClr val="tx1"/>
                </a:solidFill>
                <a:effectLst/>
                <a:uFillTx/>
                <a:latin typeface="Calibri"/>
              </a:rPr>
              <a:t>mogelijkheid</a:t>
            </a:r>
            <a:r>
              <a:rPr lang="en-US" sz="800" b="0" i="0" u="none" strike="noStrike" kern="1200" cap="none" spc="0" baseline="0" dirty="0">
                <a:solidFill>
                  <a:schemeClr val="tx1"/>
                </a:solidFill>
                <a:effectLst/>
                <a:uFillTx/>
                <a:latin typeface="Calibri"/>
              </a:rPr>
              <a:t> app Portfolio </a:t>
            </a:r>
            <a:r>
              <a:rPr lang="en-US" sz="800" b="0" i="0" u="none" strike="noStrike" kern="1200" cap="none" spc="0" baseline="0" dirty="0" err="1">
                <a:solidFill>
                  <a:schemeClr val="tx1"/>
                </a:solidFill>
                <a:effectLst/>
                <a:uFillTx/>
                <a:latin typeface="Calibri"/>
              </a:rPr>
              <a:t>voor</a:t>
            </a:r>
            <a:r>
              <a:rPr lang="en-US" sz="800" b="0" i="0" u="none" strike="noStrike" kern="1200" cap="none" spc="0" baseline="0" dirty="0">
                <a:solidFill>
                  <a:schemeClr val="tx1"/>
                </a:solidFill>
                <a:effectLst/>
                <a:uFillTx/>
                <a:latin typeface="Calibri"/>
              </a:rPr>
              <a:t> KPE’s / </a:t>
            </a:r>
            <a:r>
              <a:rPr lang="en-US" sz="800" b="0" i="0" u="none" strike="noStrike" kern="1200" cap="none" spc="0" baseline="0" dirty="0" err="1">
                <a:solidFill>
                  <a:schemeClr val="tx1"/>
                </a:solidFill>
                <a:effectLst/>
                <a:uFillTx/>
                <a:latin typeface="Calibri"/>
              </a:rPr>
              <a:t>zichtbaarheid</a:t>
            </a:r>
            <a:r>
              <a:rPr lang="en-US" sz="800" b="0" i="0" u="none" strike="noStrike" kern="1200" cap="none" spc="0" baseline="0" dirty="0">
                <a:solidFill>
                  <a:schemeClr val="tx1"/>
                </a:solidFill>
                <a:effectLst/>
                <a:uFillTx/>
                <a:latin typeface="Calibri"/>
              </a:rPr>
              <a:t> </a:t>
            </a:r>
            <a:r>
              <a:rPr lang="en-US" sz="800" b="0" i="0" u="none" strike="noStrike" kern="1200" cap="none" spc="0" baseline="0" dirty="0" err="1">
                <a:solidFill>
                  <a:schemeClr val="tx1"/>
                </a:solidFill>
                <a:effectLst/>
                <a:uFillTx/>
                <a:latin typeface="Calibri"/>
              </a:rPr>
              <a:t>supervisieniveau</a:t>
            </a:r>
            <a:r>
              <a:rPr lang="en-US" sz="800" b="0" i="0" u="none" strike="noStrike" kern="1200" cap="none" spc="0" baseline="0" dirty="0">
                <a:solidFill>
                  <a:schemeClr val="tx1"/>
                </a:solidFill>
                <a:effectLst/>
                <a:uFillTx/>
                <a:latin typeface="Calibri"/>
              </a:rPr>
              <a:t> per EPA</a:t>
            </a:r>
          </a:p>
          <a:p>
            <a:endParaRPr lang="nl-NL"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dirty="0">
                <a:latin typeface="Georgia" panose="02040502050405020303" pitchFamily="18" charset="0"/>
              </a:rPr>
              <a:t>Let op! Belangrijke factor bij het beoordelen van benodigd supervisieniveau is de factor ‘moeilijkheid van de casus’. Neem je deze factor mee dan is de supervisor beter in staat in te schatten of de aios direct, indirecte of supervisie op afstand nodig heeft en volgt een betere kwaliteit beoordeling EPA </a:t>
            </a:r>
            <a:endParaRPr lang="nl-NL" sz="800" dirty="0"/>
          </a:p>
          <a:p>
            <a:endParaRPr lang="nl-NL" sz="800" dirty="0"/>
          </a:p>
          <a:p>
            <a:r>
              <a:rPr lang="nl-NL" sz="800" dirty="0"/>
              <a:t>12 tips:</a:t>
            </a:r>
          </a:p>
          <a:p>
            <a:r>
              <a:rPr lang="en-US" sz="800" b="0" i="0" u="none" strike="noStrike" kern="1200" cap="none" spc="0" baseline="0" dirty="0">
                <a:solidFill>
                  <a:schemeClr val="tx1"/>
                </a:solidFill>
                <a:effectLst/>
                <a:uFillTx/>
                <a:latin typeface="Calibri"/>
              </a:rPr>
              <a:t>Ten Cate, O., Hart, D., </a:t>
            </a:r>
            <a:r>
              <a:rPr lang="en-US" sz="800" b="0" i="0" u="none" strike="noStrike" kern="1200" cap="none" spc="0" baseline="0" dirty="0" err="1">
                <a:solidFill>
                  <a:schemeClr val="tx1"/>
                </a:solidFill>
                <a:effectLst/>
                <a:uFillTx/>
                <a:latin typeface="Calibri"/>
              </a:rPr>
              <a:t>Ankel</a:t>
            </a:r>
            <a:r>
              <a:rPr lang="en-US" sz="800" b="0" i="0" u="none" strike="noStrike" kern="1200" cap="none" spc="0" baseline="0" dirty="0">
                <a:solidFill>
                  <a:schemeClr val="tx1"/>
                </a:solidFill>
                <a:effectLst/>
                <a:uFillTx/>
                <a:latin typeface="Calibri"/>
              </a:rPr>
              <a:t>, F., </a:t>
            </a:r>
            <a:r>
              <a:rPr lang="en-US" sz="800" b="0" i="0" u="none" strike="noStrike" kern="1200" cap="none" spc="0" baseline="0" dirty="0" err="1">
                <a:solidFill>
                  <a:schemeClr val="tx1"/>
                </a:solidFill>
                <a:effectLst/>
                <a:uFillTx/>
                <a:latin typeface="Calibri"/>
              </a:rPr>
              <a:t>Busari</a:t>
            </a:r>
            <a:r>
              <a:rPr lang="en-US" sz="800" b="0" i="0" u="none" strike="noStrike" kern="1200" cap="none" spc="0" baseline="0" dirty="0">
                <a:solidFill>
                  <a:schemeClr val="tx1"/>
                </a:solidFill>
                <a:effectLst/>
                <a:uFillTx/>
                <a:latin typeface="Calibri"/>
              </a:rPr>
              <a:t>, J., Englander, R., Glasgow, N., ... &amp; </a:t>
            </a:r>
            <a:r>
              <a:rPr lang="en-US" sz="800" b="0" i="0" u="none" strike="noStrike" kern="1200" cap="none" spc="0" baseline="0" dirty="0" err="1">
                <a:solidFill>
                  <a:schemeClr val="tx1"/>
                </a:solidFill>
                <a:effectLst/>
                <a:uFillTx/>
                <a:latin typeface="Calibri"/>
              </a:rPr>
              <a:t>Touchie</a:t>
            </a:r>
            <a:r>
              <a:rPr lang="en-US" sz="800" b="0" i="0" u="none" strike="noStrike" kern="1200" cap="none" spc="0" baseline="0" dirty="0">
                <a:solidFill>
                  <a:schemeClr val="tx1"/>
                </a:solidFill>
                <a:effectLst/>
                <a:uFillTx/>
                <a:latin typeface="Calibri"/>
              </a:rPr>
              <a:t>, C. (2016). Entrustment decision making in clinical training. </a:t>
            </a:r>
            <a:r>
              <a:rPr lang="en-US" sz="800" b="0" i="1" u="none" strike="noStrike" kern="1200" cap="none" spc="0" baseline="0" dirty="0">
                <a:solidFill>
                  <a:schemeClr val="tx1"/>
                </a:solidFill>
                <a:effectLst/>
                <a:uFillTx/>
                <a:latin typeface="Calibri"/>
              </a:rPr>
              <a:t>Academic Medicine</a:t>
            </a:r>
            <a:r>
              <a:rPr lang="en-US" sz="800" b="0" i="0" u="none" strike="noStrike" kern="1200" cap="none" spc="0" baseline="0" dirty="0">
                <a:solidFill>
                  <a:schemeClr val="tx1"/>
                </a:solidFill>
                <a:effectLst/>
                <a:uFillTx/>
                <a:latin typeface="Calibri"/>
              </a:rPr>
              <a:t>, </a:t>
            </a:r>
            <a:r>
              <a:rPr lang="en-US" sz="800" b="0" i="1" u="none" strike="noStrike" kern="1200" cap="none" spc="0" baseline="0" dirty="0">
                <a:solidFill>
                  <a:schemeClr val="tx1"/>
                </a:solidFill>
                <a:effectLst/>
                <a:uFillTx/>
                <a:latin typeface="Calibri"/>
              </a:rPr>
              <a:t>91</a:t>
            </a:r>
            <a:r>
              <a:rPr lang="en-US" sz="800" b="0" i="0" u="none" strike="noStrike" kern="1200" cap="none" spc="0" baseline="0" dirty="0">
                <a:solidFill>
                  <a:schemeClr val="tx1"/>
                </a:solidFill>
                <a:effectLst/>
                <a:uFillTx/>
                <a:latin typeface="Calibri"/>
              </a:rPr>
              <a:t>(2), 191-198.</a:t>
            </a:r>
          </a:p>
          <a:p>
            <a:endParaRPr lang="en-US" sz="800" b="0" i="0" u="none" strike="noStrike" kern="1200" cap="none" spc="0" baseline="0" dirty="0">
              <a:solidFill>
                <a:schemeClr val="tx1"/>
              </a:solidFill>
              <a:effectLst/>
              <a:uFillTx/>
              <a:latin typeface="Calibri"/>
            </a:endParaRPr>
          </a:p>
          <a:p>
            <a:r>
              <a:rPr lang="en-US" sz="800" b="0" i="0" u="none" strike="noStrike" kern="1200" cap="none" spc="0" baseline="0" dirty="0">
                <a:solidFill>
                  <a:schemeClr val="tx1"/>
                </a:solidFill>
                <a:effectLst/>
                <a:uFillTx/>
                <a:latin typeface="Calibri"/>
              </a:rPr>
              <a:t>Shifting paradigms</a:t>
            </a:r>
          </a:p>
          <a:p>
            <a:r>
              <a:rPr lang="nl-NL" sz="800" b="0" i="0" u="none" strike="noStrike" kern="1200" cap="none" spc="0" baseline="0" dirty="0" err="1">
                <a:solidFill>
                  <a:schemeClr val="tx1"/>
                </a:solidFill>
                <a:effectLst/>
                <a:uFillTx/>
                <a:latin typeface="Calibri"/>
              </a:rPr>
              <a:t>Carraccio</a:t>
            </a:r>
            <a:r>
              <a:rPr lang="nl-NL" sz="800" b="0" i="0" u="none" strike="noStrike" kern="1200" cap="none" spc="0" baseline="0" dirty="0">
                <a:solidFill>
                  <a:schemeClr val="tx1"/>
                </a:solidFill>
                <a:effectLst/>
                <a:uFillTx/>
                <a:latin typeface="Calibri"/>
              </a:rPr>
              <a:t>, C., </a:t>
            </a:r>
            <a:r>
              <a:rPr lang="nl-NL" sz="800" b="0" i="0" u="none" strike="noStrike" kern="1200" cap="none" spc="0" baseline="0" dirty="0" err="1">
                <a:solidFill>
                  <a:schemeClr val="tx1"/>
                </a:solidFill>
                <a:effectLst/>
                <a:uFillTx/>
                <a:latin typeface="Calibri"/>
              </a:rPr>
              <a:t>Wolfsthal</a:t>
            </a:r>
            <a:r>
              <a:rPr lang="nl-NL" sz="800" b="0" i="0" u="none" strike="noStrike" kern="1200" cap="none" spc="0" baseline="0" dirty="0">
                <a:solidFill>
                  <a:schemeClr val="tx1"/>
                </a:solidFill>
                <a:effectLst/>
                <a:uFillTx/>
                <a:latin typeface="Calibri"/>
              </a:rPr>
              <a:t>, S. D., </a:t>
            </a:r>
            <a:r>
              <a:rPr lang="nl-NL" sz="800" b="0" i="0" u="none" strike="noStrike" kern="1200" cap="none" spc="0" baseline="0" dirty="0" err="1">
                <a:solidFill>
                  <a:schemeClr val="tx1"/>
                </a:solidFill>
                <a:effectLst/>
                <a:uFillTx/>
                <a:latin typeface="Calibri"/>
              </a:rPr>
              <a:t>Englander</a:t>
            </a:r>
            <a:r>
              <a:rPr lang="nl-NL" sz="800" b="0" i="0" u="none" strike="noStrike" kern="1200" cap="none" spc="0" baseline="0" dirty="0">
                <a:solidFill>
                  <a:schemeClr val="tx1"/>
                </a:solidFill>
                <a:effectLst/>
                <a:uFillTx/>
                <a:latin typeface="Calibri"/>
              </a:rPr>
              <a:t>, R., </a:t>
            </a:r>
            <a:r>
              <a:rPr lang="nl-NL" sz="800" b="0" i="0" u="none" strike="noStrike" kern="1200" cap="none" spc="0" baseline="0" dirty="0" err="1">
                <a:solidFill>
                  <a:schemeClr val="tx1"/>
                </a:solidFill>
                <a:effectLst/>
                <a:uFillTx/>
                <a:latin typeface="Calibri"/>
              </a:rPr>
              <a:t>Ferentz</a:t>
            </a:r>
            <a:r>
              <a:rPr lang="nl-NL" sz="800" b="0" i="0" u="none" strike="noStrike" kern="1200" cap="none" spc="0" baseline="0" dirty="0">
                <a:solidFill>
                  <a:schemeClr val="tx1"/>
                </a:solidFill>
                <a:effectLst/>
                <a:uFillTx/>
                <a:latin typeface="Calibri"/>
              </a:rPr>
              <a:t>, K., &amp; Martin, C. (2002). </a:t>
            </a:r>
            <a:r>
              <a:rPr lang="nl-NL" sz="800" b="0" i="0" u="none" strike="noStrike" kern="1200" cap="none" spc="0" baseline="0" dirty="0" err="1">
                <a:solidFill>
                  <a:schemeClr val="tx1"/>
                </a:solidFill>
                <a:effectLst/>
                <a:uFillTx/>
                <a:latin typeface="Calibri"/>
              </a:rPr>
              <a:t>Shifting</a:t>
            </a:r>
            <a:r>
              <a:rPr lang="nl-NL" sz="800" b="0" i="0" u="none" strike="noStrike" kern="1200" cap="none" spc="0" baseline="0" dirty="0">
                <a:solidFill>
                  <a:schemeClr val="tx1"/>
                </a:solidFill>
                <a:effectLst/>
                <a:uFillTx/>
                <a:latin typeface="Calibri"/>
              </a:rPr>
              <a:t> </a:t>
            </a:r>
            <a:r>
              <a:rPr lang="nl-NL" sz="800" b="0" i="0" u="none" strike="noStrike" kern="1200" cap="none" spc="0" baseline="0" dirty="0" err="1">
                <a:solidFill>
                  <a:schemeClr val="tx1"/>
                </a:solidFill>
                <a:effectLst/>
                <a:uFillTx/>
                <a:latin typeface="Calibri"/>
              </a:rPr>
              <a:t>paradigms</a:t>
            </a:r>
            <a:r>
              <a:rPr lang="nl-NL" sz="800" b="0" i="0" u="none" strike="noStrike" kern="1200" cap="none" spc="0" baseline="0" dirty="0">
                <a:solidFill>
                  <a:schemeClr val="tx1"/>
                </a:solidFill>
                <a:effectLst/>
                <a:uFillTx/>
                <a:latin typeface="Calibri"/>
              </a:rPr>
              <a:t>: </a:t>
            </a:r>
            <a:r>
              <a:rPr lang="nl-NL" sz="800" b="0" i="0" u="none" strike="noStrike" kern="1200" cap="none" spc="0" baseline="0" dirty="0" err="1">
                <a:solidFill>
                  <a:schemeClr val="tx1"/>
                </a:solidFill>
                <a:effectLst/>
                <a:uFillTx/>
                <a:latin typeface="Calibri"/>
              </a:rPr>
              <a:t>from</a:t>
            </a:r>
            <a:r>
              <a:rPr lang="nl-NL" sz="800" b="0" i="0" u="none" strike="noStrike" kern="1200" cap="none" spc="0" baseline="0" dirty="0">
                <a:solidFill>
                  <a:schemeClr val="tx1"/>
                </a:solidFill>
                <a:effectLst/>
                <a:uFillTx/>
                <a:latin typeface="Calibri"/>
              </a:rPr>
              <a:t> </a:t>
            </a:r>
            <a:r>
              <a:rPr lang="nl-NL" sz="800" b="0" i="0" u="none" strike="noStrike" kern="1200" cap="none" spc="0" baseline="0" dirty="0" err="1">
                <a:solidFill>
                  <a:schemeClr val="tx1"/>
                </a:solidFill>
                <a:effectLst/>
                <a:uFillTx/>
                <a:latin typeface="Calibri"/>
              </a:rPr>
              <a:t>Flexner</a:t>
            </a:r>
            <a:r>
              <a:rPr lang="nl-NL" sz="800" b="0" i="0" u="none" strike="noStrike" kern="1200" cap="none" spc="0" baseline="0" dirty="0">
                <a:solidFill>
                  <a:schemeClr val="tx1"/>
                </a:solidFill>
                <a:effectLst/>
                <a:uFillTx/>
                <a:latin typeface="Calibri"/>
              </a:rPr>
              <a:t> </a:t>
            </a:r>
            <a:r>
              <a:rPr lang="nl-NL" sz="800" b="0" i="0" u="none" strike="noStrike" kern="1200" cap="none" spc="0" baseline="0" dirty="0" err="1">
                <a:solidFill>
                  <a:schemeClr val="tx1"/>
                </a:solidFill>
                <a:effectLst/>
                <a:uFillTx/>
                <a:latin typeface="Calibri"/>
              </a:rPr>
              <a:t>to</a:t>
            </a:r>
            <a:r>
              <a:rPr lang="nl-NL" sz="800" b="0" i="0" u="none" strike="noStrike" kern="1200" cap="none" spc="0" baseline="0" dirty="0">
                <a:solidFill>
                  <a:schemeClr val="tx1"/>
                </a:solidFill>
                <a:effectLst/>
                <a:uFillTx/>
                <a:latin typeface="Calibri"/>
              </a:rPr>
              <a:t> </a:t>
            </a:r>
            <a:r>
              <a:rPr lang="nl-NL" sz="800" b="0" i="0" u="none" strike="noStrike" kern="1200" cap="none" spc="0" baseline="0" dirty="0" err="1">
                <a:solidFill>
                  <a:schemeClr val="tx1"/>
                </a:solidFill>
                <a:effectLst/>
                <a:uFillTx/>
                <a:latin typeface="Calibri"/>
              </a:rPr>
              <a:t>competencies</a:t>
            </a:r>
            <a:r>
              <a:rPr lang="nl-NL" sz="800" b="0" i="0" u="none" strike="noStrike" kern="1200" cap="none" spc="0" baseline="0" dirty="0">
                <a:solidFill>
                  <a:schemeClr val="tx1"/>
                </a:solidFill>
                <a:effectLst/>
                <a:uFillTx/>
                <a:latin typeface="Calibri"/>
              </a:rPr>
              <a:t>. </a:t>
            </a:r>
            <a:r>
              <a:rPr lang="nl-NL" sz="800" b="0" i="1" u="none" strike="noStrike" kern="1200" cap="none" spc="0" baseline="0" dirty="0" err="1">
                <a:solidFill>
                  <a:schemeClr val="tx1"/>
                </a:solidFill>
                <a:effectLst/>
                <a:uFillTx/>
                <a:latin typeface="Calibri"/>
              </a:rPr>
              <a:t>Academic</a:t>
            </a:r>
            <a:r>
              <a:rPr lang="nl-NL" sz="800" b="0" i="1" u="none" strike="noStrike" kern="1200" cap="none" spc="0" baseline="0" dirty="0">
                <a:solidFill>
                  <a:schemeClr val="tx1"/>
                </a:solidFill>
                <a:effectLst/>
                <a:uFillTx/>
                <a:latin typeface="Calibri"/>
              </a:rPr>
              <a:t> medicine</a:t>
            </a:r>
            <a:r>
              <a:rPr lang="nl-NL" sz="800" b="0" i="0" u="none" strike="noStrike" kern="1200" cap="none" spc="0" baseline="0" dirty="0">
                <a:solidFill>
                  <a:schemeClr val="tx1"/>
                </a:solidFill>
                <a:effectLst/>
                <a:uFillTx/>
                <a:latin typeface="Calibri"/>
              </a:rPr>
              <a:t>, </a:t>
            </a:r>
            <a:r>
              <a:rPr lang="nl-NL" sz="800" b="0" i="1" u="none" strike="noStrike" kern="1200" cap="none" spc="0" baseline="0" dirty="0">
                <a:solidFill>
                  <a:schemeClr val="tx1"/>
                </a:solidFill>
                <a:effectLst/>
                <a:uFillTx/>
                <a:latin typeface="Calibri"/>
              </a:rPr>
              <a:t>77</a:t>
            </a:r>
            <a:r>
              <a:rPr lang="nl-NL" sz="800" b="0" i="0" u="none" strike="noStrike" kern="1200" cap="none" spc="0" baseline="0" dirty="0">
                <a:solidFill>
                  <a:schemeClr val="tx1"/>
                </a:solidFill>
                <a:effectLst/>
                <a:uFillTx/>
                <a:latin typeface="Calibri"/>
              </a:rPr>
              <a:t>(5), 361-367.</a:t>
            </a:r>
          </a:p>
          <a:p>
            <a:endParaRPr lang="en-US" sz="1200" b="0" i="0" u="none" strike="noStrike" kern="1200" cap="none" spc="0" baseline="0" dirty="0">
              <a:solidFill>
                <a:schemeClr val="tx1"/>
              </a:solidFill>
              <a:effectLst/>
              <a:uFillTx/>
              <a:latin typeface="Calibri"/>
            </a:endParaRPr>
          </a:p>
          <a:p>
            <a:r>
              <a:rPr lang="en-US" sz="1200" b="0" i="0" u="none" strike="noStrike" kern="1200" cap="none" spc="0" baseline="0" dirty="0">
                <a:solidFill>
                  <a:schemeClr val="tx1"/>
                </a:solidFill>
                <a:effectLst/>
                <a:uFillTx/>
                <a:latin typeface="Calibri"/>
              </a:rPr>
              <a:t>Weller, J. M., </a:t>
            </a:r>
            <a:r>
              <a:rPr lang="en-US" sz="1200" b="0" i="0" u="none" strike="noStrike" kern="1200" cap="none" spc="0" baseline="0" dirty="0" err="1">
                <a:solidFill>
                  <a:schemeClr val="tx1"/>
                </a:solidFill>
                <a:effectLst/>
                <a:uFillTx/>
                <a:latin typeface="Calibri"/>
              </a:rPr>
              <a:t>Misur</a:t>
            </a:r>
            <a:r>
              <a:rPr lang="en-US" sz="1200" b="0" i="0" u="none" strike="noStrike" kern="1200" cap="none" spc="0" baseline="0" dirty="0">
                <a:solidFill>
                  <a:schemeClr val="tx1"/>
                </a:solidFill>
                <a:effectLst/>
                <a:uFillTx/>
                <a:latin typeface="Calibri"/>
              </a:rPr>
              <a:t>, M., Nicolson, S., Morris, J., </a:t>
            </a:r>
            <a:r>
              <a:rPr lang="en-US" sz="1200" b="0" i="0" u="none" strike="noStrike" kern="1200" cap="none" spc="0" baseline="0" dirty="0" err="1">
                <a:solidFill>
                  <a:schemeClr val="tx1"/>
                </a:solidFill>
                <a:effectLst/>
                <a:uFillTx/>
                <a:latin typeface="Calibri"/>
              </a:rPr>
              <a:t>Ure</a:t>
            </a:r>
            <a:r>
              <a:rPr lang="en-US" sz="1200" b="0" i="0" u="none" strike="noStrike" kern="1200" cap="none" spc="0" baseline="0" dirty="0">
                <a:solidFill>
                  <a:schemeClr val="tx1"/>
                </a:solidFill>
                <a:effectLst/>
                <a:uFillTx/>
                <a:latin typeface="Calibri"/>
              </a:rPr>
              <a:t>, S., Crossley, J., &amp; Jolly, B. (2014). Can I leave the theatre? A key to more reliable workplace-based assessment. </a:t>
            </a:r>
            <a:r>
              <a:rPr lang="en-US" sz="1200" b="0" i="1" u="none" strike="noStrike" kern="1200" cap="none" spc="0" baseline="0" dirty="0">
                <a:solidFill>
                  <a:schemeClr val="tx1"/>
                </a:solidFill>
                <a:effectLst/>
                <a:uFillTx/>
                <a:latin typeface="Calibri"/>
              </a:rPr>
              <a:t>British journal of </a:t>
            </a:r>
            <a:r>
              <a:rPr lang="en-US" sz="1200" b="0" i="1" u="none" strike="noStrike" kern="1200" cap="none" spc="0" baseline="0" dirty="0" err="1">
                <a:solidFill>
                  <a:schemeClr val="tx1"/>
                </a:solidFill>
                <a:effectLst/>
                <a:uFillTx/>
                <a:latin typeface="Calibri"/>
              </a:rPr>
              <a:t>anaesthesia</a:t>
            </a:r>
            <a:r>
              <a:rPr lang="en-US" sz="1200" b="0" i="0" u="none" strike="noStrike" kern="1200" cap="none" spc="0" baseline="0" dirty="0">
                <a:solidFill>
                  <a:schemeClr val="tx1"/>
                </a:solidFill>
                <a:effectLst/>
                <a:uFillTx/>
                <a:latin typeface="Calibri"/>
              </a:rPr>
              <a:t>, </a:t>
            </a:r>
            <a:r>
              <a:rPr lang="en-US" sz="1200" b="0" i="1" u="none" strike="noStrike" kern="1200" cap="none" spc="0" baseline="0" dirty="0">
                <a:solidFill>
                  <a:schemeClr val="tx1"/>
                </a:solidFill>
                <a:effectLst/>
                <a:uFillTx/>
                <a:latin typeface="Calibri"/>
              </a:rPr>
              <a:t>112</a:t>
            </a:r>
            <a:r>
              <a:rPr lang="en-US" sz="1200" b="0" i="0" u="none" strike="noStrike" kern="1200" cap="none" spc="0" baseline="0" dirty="0">
                <a:solidFill>
                  <a:schemeClr val="tx1"/>
                </a:solidFill>
                <a:effectLst/>
                <a:uFillTx/>
                <a:latin typeface="Calibri"/>
              </a:rPr>
              <a:t>(6), 1083-1091.</a:t>
            </a:r>
          </a:p>
          <a:p>
            <a:endParaRPr lang="en-US" sz="1200" b="0" i="0" u="none" strike="noStrike" kern="1200" cap="none" spc="0" baseline="0" dirty="0">
              <a:solidFill>
                <a:schemeClr val="tx1"/>
              </a:solidFill>
              <a:effectLst/>
              <a:uFillTx/>
              <a:latin typeface="Calibri"/>
            </a:endParaRPr>
          </a:p>
          <a:p>
            <a:r>
              <a:rPr lang="nl-NL" sz="1200" dirty="0">
                <a:latin typeface="Georgia" panose="02040502050405020303" pitchFamily="18" charset="0"/>
              </a:rPr>
              <a:t>Let op! Belangrijke factor bij het beoordelen van benodigd supervisieniveau is de factor ‘moeilijkheid van de casus’. Neem je deze factor mee dan is de supervisor beter in staat in te schatten of de aios direct, indirecte of supervisie op afstand nodig heeft en volgt een betere kwaliteit beoordeling EPA </a:t>
            </a:r>
            <a:endParaRPr lang="nl-NL" dirty="0"/>
          </a:p>
          <a:p>
            <a:endParaRPr lang="nl-NL" sz="1200" b="0" i="0" kern="1200" dirty="0">
              <a:solidFill>
                <a:schemeClr val="tx1"/>
              </a:solidFill>
              <a:effectLst/>
              <a:latin typeface="Arial" panose="020B0604020202020204" pitchFamily="34" charset="0"/>
              <a:cs typeface="Arial" panose="020B0604020202020204" pitchFamily="34" charset="0"/>
            </a:endParaRPr>
          </a:p>
          <a:p>
            <a:endParaRPr lang="nl-NL" sz="1200" dirty="0">
              <a:latin typeface="Arial" panose="020B0604020202020204" pitchFamily="34" charset="0"/>
              <a:cs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13</a:t>
            </a:fld>
            <a:endParaRPr lang="nl-NL"/>
          </a:p>
        </p:txBody>
      </p:sp>
    </p:spTree>
    <p:extLst>
      <p:ext uri="{BB962C8B-B14F-4D97-AF65-F5344CB8AC3E}">
        <p14:creationId xmlns:p14="http://schemas.microsoft.com/office/powerpoint/2010/main" val="2469239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Vertrouwenscriteria uit opleidingsplan De Psychiater deel 1: Tabel 6-1 </a:t>
            </a:r>
            <a:r>
              <a:rPr lang="nl-NL" i="1" dirty="0"/>
              <a:t>Vertrouwenscriteria wegen mee in het oordeel van de opleidingsgroep</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14</a:t>
            </a:fld>
            <a:endParaRPr lang="nl-NL"/>
          </a:p>
        </p:txBody>
      </p:sp>
    </p:spTree>
    <p:extLst>
      <p:ext uri="{BB962C8B-B14F-4D97-AF65-F5344CB8AC3E}">
        <p14:creationId xmlns:p14="http://schemas.microsoft.com/office/powerpoint/2010/main" val="1441691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Roepvraag</a:t>
            </a:r>
            <a:r>
              <a:rPr lang="nl-NL" dirty="0"/>
              <a:t> naar de groep; vraag om input.</a:t>
            </a:r>
          </a:p>
          <a:p>
            <a:r>
              <a:rPr lang="nl-NL" dirty="0"/>
              <a:t>Strekking van deze vraag is dat eigenlijk alle voorkomende werkzaamheden geschikt zijn om een CBD van te maken (niet altijd patiëntgebonden cases overigens; je kan ook je rol als aios in een MDO bij bespreken patiënt opvoeren).</a:t>
            </a:r>
          </a:p>
          <a:p>
            <a:r>
              <a:rPr lang="nl-NL" dirty="0"/>
              <a:t>Belangrijker is te kijken naar de randvoorwaarden:</a:t>
            </a:r>
          </a:p>
          <a:p>
            <a:pPr marL="171450" indent="-171450">
              <a:buFontTx/>
              <a:buChar char="-"/>
            </a:pPr>
            <a:r>
              <a:rPr lang="nl-NL" dirty="0"/>
              <a:t>Kan ik begeleiden en nabespreken inplannen in redelijke termijn? </a:t>
            </a:r>
            <a:r>
              <a:rPr lang="nl-NL" dirty="0">
                <a:sym typeface="Wingdings" panose="05000000000000000000" pitchFamily="2" charset="2"/>
              </a:rPr>
              <a:t> Gaat er teveel tijd over een casus heen dan is het lastiger overwegingen weer naar boven te halen en bestaat de kans dat de realiteit de bestaande casus alweer heeft ingehaald en de casus heeft veranderd.</a:t>
            </a:r>
            <a:endParaRPr lang="nl-NL" dirty="0"/>
          </a:p>
          <a:p>
            <a:pPr marL="171450" indent="-171450">
              <a:buFontTx/>
              <a:buChar char="-"/>
            </a:pPr>
            <a:r>
              <a:rPr lang="nl-NL" dirty="0"/>
              <a:t>Heeft de aios een leerdoel?</a:t>
            </a:r>
          </a:p>
          <a:p>
            <a:pPr marL="171450" indent="-171450">
              <a:buFontTx/>
              <a:buChar char="-"/>
            </a:pPr>
            <a:r>
              <a:rPr lang="nl-NL" dirty="0"/>
              <a:t>Is een </a:t>
            </a:r>
            <a:r>
              <a:rPr lang="nl-NL" dirty="0" err="1"/>
              <a:t>cbd</a:t>
            </a:r>
            <a:r>
              <a:rPr lang="nl-NL" dirty="0"/>
              <a:t> het juiste middel om dit leerdoel te bereiken?</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15</a:t>
            </a:fld>
            <a:endParaRPr lang="nl-NL"/>
          </a:p>
        </p:txBody>
      </p:sp>
    </p:spTree>
    <p:extLst>
      <p:ext uri="{BB962C8B-B14F-4D97-AF65-F5344CB8AC3E}">
        <p14:creationId xmlns:p14="http://schemas.microsoft.com/office/powerpoint/2010/main" val="1279739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Zorg voor een geschikte setting (rustige kamer, veilige leeromgeving, geen interrupties)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Spreek </a:t>
            </a:r>
            <a:r>
              <a:rPr lang="en-US" sz="1200" dirty="0"/>
              <a:t>met je aios </a:t>
            </a:r>
            <a:r>
              <a:rPr lang="en-US" sz="1200" dirty="0" err="1"/>
              <a:t>af</a:t>
            </a:r>
            <a:r>
              <a:rPr lang="en-US" sz="1200" dirty="0"/>
              <a:t> op </a:t>
            </a:r>
            <a:r>
              <a:rPr lang="en-US" sz="1200" dirty="0" err="1"/>
              <a:t>welke</a:t>
            </a:r>
            <a:r>
              <a:rPr lang="en-US" sz="1200" dirty="0"/>
              <a:t> </a:t>
            </a:r>
            <a:r>
              <a:rPr lang="en-US" sz="1200" dirty="0" err="1"/>
              <a:t>aspecten</a:t>
            </a:r>
            <a:r>
              <a:rPr lang="en-US" sz="1200" dirty="0"/>
              <a:t> je </a:t>
            </a:r>
            <a:r>
              <a:rPr lang="en-US" sz="1200" dirty="0" err="1"/>
              <a:t>gaat</a:t>
            </a:r>
            <a:r>
              <a:rPr lang="en-US" sz="1200" dirty="0"/>
              <a:t> </a:t>
            </a:r>
            <a:r>
              <a:rPr lang="en-US" sz="1200" dirty="0" err="1"/>
              <a:t>focussen</a:t>
            </a:r>
            <a:r>
              <a:rPr lang="en-US" sz="1200" dirty="0"/>
              <a:t> </a:t>
            </a:r>
            <a:r>
              <a:rPr lang="en-US" sz="1200" dirty="0" err="1"/>
              <a:t>tijdens</a:t>
            </a:r>
            <a:r>
              <a:rPr lang="en-US" sz="1200" dirty="0"/>
              <a:t> de CBD (</a:t>
            </a:r>
            <a:r>
              <a:rPr lang="en-US" sz="1200" dirty="0" err="1"/>
              <a:t>bij</a:t>
            </a:r>
            <a:r>
              <a:rPr lang="en-US" sz="1200" dirty="0"/>
              <a:t> </a:t>
            </a:r>
            <a:r>
              <a:rPr lang="en-US" sz="1200" dirty="0" err="1"/>
              <a:t>voorkeur</a:t>
            </a:r>
            <a:r>
              <a:rPr lang="en-US" sz="1200" dirty="0"/>
              <a:t> 1 of 2 </a:t>
            </a:r>
            <a:r>
              <a:rPr lang="en-US" sz="1200" dirty="0" err="1"/>
              <a:t>aspecten</a:t>
            </a:r>
            <a:r>
              <a:rPr lang="en-US" sz="120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a:t>Benoem concreet de stappen die iemand maakt (b.v. ik hoor dat je dit ziet bij lichamelijk onderzoek, en daarom denkt aan…)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Check: </a:t>
            </a:r>
            <a:r>
              <a:rPr lang="nl-NL" sz="1200" dirty="0"/>
              <a:t>Heeft de aios in zijn antwoorden voldoende ‘bewijs’ geleverd op alle vier vragen</a:t>
            </a:r>
            <a:endParaRPr lang="nl-NL"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Check: </a:t>
            </a:r>
            <a:r>
              <a:rPr lang="nl-NL" sz="1200" dirty="0"/>
              <a:t>de inschatting van de aios over zijn eigen grenzen adequaat?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a:t>Blijf zoveel mogelijk vragen gebruiken die begrip, klinische redenatie, besluitvaardigheid en toepassen van medische kennis toetsen. Open en simpele vragen doen werken het best.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dirty="0"/>
              <a:t>Check: Wat zegt je onderbuikgevoel? Maak dit gevoel concreet (competent, nauwgezet, geloofwaardig, oprecht, inzicht eigen beperkingen, geneigd hulp te vragen?).</a:t>
            </a:r>
          </a:p>
          <a:p>
            <a:endParaRPr lang="nl-NL" dirty="0"/>
          </a:p>
          <a:p>
            <a:r>
              <a:rPr lang="nl-NL" b="1" dirty="0" err="1"/>
              <a:t>Don’ts</a:t>
            </a:r>
            <a:r>
              <a:rPr lang="nl-NL" b="1" dirty="0"/>
              <a:t>:</a:t>
            </a:r>
          </a:p>
          <a:p>
            <a:pPr marL="171450" indent="-171450">
              <a:buFont typeface="Arial" panose="020B0604020202020204" pitchFamily="34" charset="0"/>
              <a:buChar char="•"/>
            </a:pPr>
            <a:r>
              <a:rPr lang="nl-NL" dirty="0"/>
              <a:t>Te lang de tijd nemen voor een CB (richtlijn is max 15 minuten)</a:t>
            </a:r>
          </a:p>
          <a:p>
            <a:pPr marL="171450" indent="-171450">
              <a:buFont typeface="Arial" panose="020B0604020202020204" pitchFamily="34" charset="0"/>
              <a:buChar char="•"/>
            </a:pPr>
            <a:r>
              <a:rPr lang="nl-NL" dirty="0"/>
              <a:t> Vermijd het afvuren van kennisvragen </a:t>
            </a:r>
            <a:r>
              <a:rPr lang="en-US" sz="1200" dirty="0"/>
              <a:t>(</a:t>
            </a:r>
            <a:r>
              <a:rPr lang="en-US" sz="1200" i="1" dirty="0"/>
              <a:t>wat is de </a:t>
            </a:r>
            <a:r>
              <a:rPr lang="en-US" sz="1200" i="1" dirty="0" err="1"/>
              <a:t>meest</a:t>
            </a:r>
            <a:r>
              <a:rPr lang="en-US" sz="1200" i="1" dirty="0"/>
              <a:t> </a:t>
            </a:r>
            <a:r>
              <a:rPr lang="en-US" sz="1200" i="1" dirty="0" err="1"/>
              <a:t>voorkomende</a:t>
            </a:r>
            <a:r>
              <a:rPr lang="en-US" sz="1200" i="1" dirty="0"/>
              <a:t> </a:t>
            </a:r>
            <a:r>
              <a:rPr lang="en-US" sz="1200" i="1" dirty="0" err="1"/>
              <a:t>oorzaak</a:t>
            </a:r>
            <a:r>
              <a:rPr lang="en-US" sz="1200" i="1" dirty="0"/>
              <a:t> van…)</a:t>
            </a:r>
            <a:r>
              <a:rPr lang="nl-NL" sz="1200" dirty="0"/>
              <a:t> Medische kennis op zich wordt via andere toetsvormen getoetst. Blijf ook bij de betreffende </a:t>
            </a:r>
            <a:r>
              <a:rPr lang="nl-NL" sz="1200" dirty="0" err="1"/>
              <a:t>pt</a:t>
            </a:r>
            <a:r>
              <a:rPr lang="nl-NL" sz="1200" dirty="0"/>
              <a:t>. </a:t>
            </a:r>
          </a:p>
          <a:p>
            <a:pPr marL="171450" indent="-171450">
              <a:buFont typeface="Arial" panose="020B0604020202020204" pitchFamily="34" charset="0"/>
              <a:buChar char="•"/>
            </a:pPr>
            <a:r>
              <a:rPr lang="en-US" sz="1200" dirty="0" err="1"/>
              <a:t>Voorkom</a:t>
            </a:r>
            <a:r>
              <a:rPr lang="en-US" sz="1200" dirty="0"/>
              <a:t> </a:t>
            </a:r>
            <a:r>
              <a:rPr lang="en-US" sz="1200" dirty="0" err="1"/>
              <a:t>een</a:t>
            </a:r>
            <a:r>
              <a:rPr lang="en-US" sz="1200" dirty="0"/>
              <a:t> college, </a:t>
            </a:r>
            <a:r>
              <a:rPr lang="en-US" sz="1200" dirty="0" err="1"/>
              <a:t>en</a:t>
            </a:r>
            <a:r>
              <a:rPr lang="en-US" sz="1200" dirty="0"/>
              <a:t> </a:t>
            </a:r>
            <a:r>
              <a:rPr lang="en-US" sz="1200" dirty="0" err="1"/>
              <a:t>geef</a:t>
            </a:r>
            <a:r>
              <a:rPr lang="en-US" sz="1200" dirty="0"/>
              <a:t> de aios de </a:t>
            </a:r>
            <a:r>
              <a:rPr lang="en-US" sz="1200" dirty="0" err="1"/>
              <a:t>ruimte</a:t>
            </a:r>
            <a:r>
              <a:rPr lang="en-US" sz="1200" dirty="0"/>
              <a:t> om </a:t>
            </a:r>
            <a:r>
              <a:rPr lang="en-US" sz="1200" dirty="0" err="1"/>
              <a:t>te</a:t>
            </a:r>
            <a:r>
              <a:rPr lang="en-US" sz="1200" dirty="0"/>
              <a:t> </a:t>
            </a:r>
            <a:r>
              <a:rPr lang="en-US" sz="1200" dirty="0" err="1"/>
              <a:t>vertellen</a:t>
            </a:r>
            <a:r>
              <a:rPr lang="en-US" sz="1200" dirty="0"/>
              <a:t> over </a:t>
            </a:r>
            <a:r>
              <a:rPr lang="en-US" sz="1200" dirty="0" err="1"/>
              <a:t>zijn</a:t>
            </a:r>
            <a:r>
              <a:rPr lang="en-US" sz="1200" dirty="0"/>
              <a:t>/</a:t>
            </a:r>
            <a:r>
              <a:rPr lang="en-US" sz="1200" dirty="0" err="1"/>
              <a:t>haar</a:t>
            </a:r>
            <a:r>
              <a:rPr lang="en-US" sz="1200" dirty="0"/>
              <a:t> </a:t>
            </a:r>
            <a:r>
              <a:rPr lang="en-US" sz="1200" dirty="0" err="1"/>
              <a:t>aanpak</a:t>
            </a:r>
            <a:r>
              <a:rPr lang="en-US" sz="1200" dirty="0"/>
              <a:t> van de casus. </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16</a:t>
            </a:fld>
            <a:endParaRPr lang="nl-NL"/>
          </a:p>
        </p:txBody>
      </p:sp>
    </p:spTree>
    <p:extLst>
      <p:ext uri="{BB962C8B-B14F-4D97-AF65-F5344CB8AC3E}">
        <p14:creationId xmlns:p14="http://schemas.microsoft.com/office/powerpoint/2010/main" val="1565765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Dit video fragment (scenario 1: goede vragen, goede trainee) is te vinden op </a:t>
            </a:r>
            <a:r>
              <a:rPr lang="nl-NL" dirty="0" err="1"/>
              <a:t>youtube</a:t>
            </a:r>
            <a:r>
              <a:rPr lang="nl-NL" dirty="0"/>
              <a:t>: </a:t>
            </a:r>
            <a:r>
              <a:rPr lang="nl-NL" b="0" i="0" dirty="0">
                <a:solidFill>
                  <a:srgbClr val="1155CC"/>
                </a:solidFill>
                <a:effectLst/>
                <a:latin typeface="Gill Sans MT" panose="020B0502020104020203" pitchFamily="34" charset="0"/>
                <a:hlinkClick r:id="rId3"/>
              </a:rPr>
              <a:t>https://youtu.be/C54uqx5LuE4</a:t>
            </a:r>
            <a:endParaRPr lang="nl-NL" dirty="0"/>
          </a:p>
          <a:p>
            <a:endParaRPr lang="nl-NL" dirty="0"/>
          </a:p>
          <a:p>
            <a:r>
              <a:rPr lang="nl-NL" dirty="0"/>
              <a:t>Video scenario 1; bekijk het fragment (ca ‘2)</a:t>
            </a:r>
          </a:p>
          <a:p>
            <a:r>
              <a:rPr lang="nl-NL" dirty="0"/>
              <a:t>Uitdelen hand-out 1</a:t>
            </a:r>
          </a:p>
          <a:p>
            <a:r>
              <a:rPr lang="nl-NL" dirty="0"/>
              <a:t>Uitdelen Formulier CBD beoordeling</a:t>
            </a:r>
          </a:p>
          <a:p>
            <a:endParaRPr lang="nl-NL" dirty="0"/>
          </a:p>
          <a:p>
            <a:r>
              <a:rPr lang="nl-NL" dirty="0"/>
              <a:t>Instructie: Bekijk het filmfragment en bespreek in tweetallen de vragen op de hand-out. De video duurt ca. 2 minuten. Let specifiek op de manier waarop de supervisor de CBD voert met de aios. </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17</a:t>
            </a:fld>
            <a:endParaRPr lang="nl-NL"/>
          </a:p>
        </p:txBody>
      </p:sp>
    </p:spTree>
    <p:extLst>
      <p:ext uri="{BB962C8B-B14F-4D97-AF65-F5344CB8AC3E}">
        <p14:creationId xmlns:p14="http://schemas.microsoft.com/office/powerpoint/2010/main" val="1669553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Video scenario 1</a:t>
            </a:r>
          </a:p>
          <a:p>
            <a:r>
              <a:rPr lang="nl-NL" dirty="0"/>
              <a:t>Uitdelen hand-out 1</a:t>
            </a:r>
          </a:p>
          <a:p>
            <a:r>
              <a:rPr lang="nl-NL" dirty="0"/>
              <a:t>Uitdelen Formulier CBD beoordeling</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18</a:t>
            </a:fld>
            <a:endParaRPr lang="nl-NL"/>
          </a:p>
        </p:txBody>
      </p:sp>
    </p:spTree>
    <p:extLst>
      <p:ext uri="{BB962C8B-B14F-4D97-AF65-F5344CB8AC3E}">
        <p14:creationId xmlns:p14="http://schemas.microsoft.com/office/powerpoint/2010/main" val="141711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Dit videofragment (scenario 3: vragen kunnen beter)  is te vinden op </a:t>
            </a:r>
            <a:r>
              <a:rPr lang="nl-NL" dirty="0" err="1"/>
              <a:t>youtube</a:t>
            </a:r>
            <a:r>
              <a:rPr lang="nl-NL" dirty="0"/>
              <a:t>: </a:t>
            </a:r>
            <a:r>
              <a:rPr lang="nl-NL" b="0" i="0" dirty="0">
                <a:solidFill>
                  <a:srgbClr val="1155CC"/>
                </a:solidFill>
                <a:effectLst/>
                <a:latin typeface="Gill Sans MT" panose="020B0502020104020203" pitchFamily="34" charset="0"/>
                <a:hlinkClick r:id="rId3"/>
              </a:rPr>
              <a:t>https://youtu.be/RZJDQSHT8eo</a:t>
            </a:r>
            <a:endParaRPr lang="nl-NL" dirty="0"/>
          </a:p>
          <a:p>
            <a:r>
              <a:rPr lang="nl-NL" dirty="0"/>
              <a:t>Verwijzen naar </a:t>
            </a:r>
            <a:r>
              <a:rPr lang="nl-NL" dirty="0" err="1"/>
              <a:t>handout</a:t>
            </a:r>
            <a:r>
              <a:rPr lang="nl-NL" dirty="0"/>
              <a:t> 1</a:t>
            </a:r>
          </a:p>
          <a:p>
            <a:r>
              <a:rPr lang="nl-NL" dirty="0"/>
              <a:t>Uitdelen Formulier CBD beoordeling</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19</a:t>
            </a:fld>
            <a:endParaRPr lang="nl-NL"/>
          </a:p>
        </p:txBody>
      </p:sp>
    </p:spTree>
    <p:extLst>
      <p:ext uri="{BB962C8B-B14F-4D97-AF65-F5344CB8AC3E}">
        <p14:creationId xmlns:p14="http://schemas.microsoft.com/office/powerpoint/2010/main" val="2276756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Nabespreken aan de hand van </a:t>
            </a:r>
            <a:r>
              <a:rPr lang="nl-NL" dirty="0" err="1"/>
              <a:t>handout</a:t>
            </a:r>
            <a:r>
              <a:rPr lang="nl-NL" dirty="0"/>
              <a:t> 1 </a:t>
            </a:r>
          </a:p>
          <a:p>
            <a:endParaRPr lang="nl-NL" dirty="0"/>
          </a:p>
          <a:p>
            <a:r>
              <a:rPr lang="nl-NL" dirty="0"/>
              <a:t>Check ook formulier CBD beoordeling</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20</a:t>
            </a:fld>
            <a:endParaRPr lang="nl-NL"/>
          </a:p>
        </p:txBody>
      </p:sp>
    </p:spTree>
    <p:extLst>
      <p:ext uri="{BB962C8B-B14F-4D97-AF65-F5344CB8AC3E}">
        <p14:creationId xmlns:p14="http://schemas.microsoft.com/office/powerpoint/2010/main" val="936402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21</a:t>
            </a:fld>
            <a:endParaRPr lang="nl-NL"/>
          </a:p>
        </p:txBody>
      </p:sp>
    </p:spTree>
    <p:extLst>
      <p:ext uri="{BB962C8B-B14F-4D97-AF65-F5344CB8AC3E}">
        <p14:creationId xmlns:p14="http://schemas.microsoft.com/office/powerpoint/2010/main" val="2716093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Vandaag hebben we het over CBD’s. Een CBD kun je gebruiken als onderdeel van de </a:t>
            </a:r>
            <a:r>
              <a:rPr lang="nl-NL" sz="1200" dirty="0" err="1"/>
              <a:t>toolkit</a:t>
            </a:r>
            <a:r>
              <a:rPr lang="nl-NL" sz="1200" dirty="0"/>
              <a:t> aan feedbacktechnieken om tot een visie te komen op de bekwaamheid van aios rondom de EPA’s binnen de opleiding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Wat zijn EPA’s ook alweer?</a:t>
            </a:r>
            <a:b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Competentiegericht leren op de werkplek gaat over ‘het leren uitvoeren van professionele activiteiten’. EPA´s zijn gestructureerde beschrijvingen van afgebakende professionele activiteiten. Ten Cate (2015) geeft de volgende definitie van een EPA: “EPA’s zijn professionele taken of verantwoordelijkheden die stafleden toevertrouwen aan een aios om met beperkte tot geen supervisie uit te voeren zodra de aios de benodigde competenties heeft verkregen.” Andersom geredeneerd; het gaat om relevante beroepsactiviteiten die je een ongetrainde collega niet zou toevertrouwen.</a:t>
            </a:r>
            <a:b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Belangrijk daarbij is dat EPA’s uitvoerbaar zijn binnen een bepaald tijdsbestek, de uitvoering meetbaar en </a:t>
            </a:r>
            <a:r>
              <a:rPr kumimoji="0" lang="nl-NL" sz="1200" b="0" i="0" u="none" strike="noStrike" kern="1200" cap="none" spc="0" normalizeH="0" baseline="0" noProof="0" dirty="0" err="1">
                <a:ln>
                  <a:noFill/>
                </a:ln>
                <a:solidFill>
                  <a:prstClr val="black"/>
                </a:solidFill>
                <a:effectLst/>
                <a:uLnTx/>
                <a:uFillTx/>
                <a:latin typeface="Calibri" panose="020F0502020204030204"/>
                <a:ea typeface="+mn-ea"/>
                <a:cs typeface="+mn-cs"/>
              </a:rPr>
              <a:t>observeerbaar</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 is en dat het een activiteit is die zich ervoor leent om aan de aios toe te vertrouwen. </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4</a:t>
            </a:fld>
            <a:endParaRPr lang="nl-NL"/>
          </a:p>
        </p:txBody>
      </p:sp>
    </p:spTree>
    <p:extLst>
      <p:ext uri="{BB962C8B-B14F-4D97-AF65-F5344CB8AC3E}">
        <p14:creationId xmlns:p14="http://schemas.microsoft.com/office/powerpoint/2010/main" val="572118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hlinkClick r:id="rId3"/>
              </a:rPr>
              <a:t>Bron: https://www.ranzcp.org/pre-fellowship/assessments-workplace/wbas/case-based-discussion-(cbd)</a:t>
            </a:r>
            <a:br>
              <a:rPr lang="en-US" sz="1200" b="1" i="0" kern="1200" dirty="0">
                <a:solidFill>
                  <a:schemeClr val="tx1"/>
                </a:solidFill>
                <a:effectLst/>
                <a:latin typeface="+mn-lt"/>
                <a:ea typeface="+mn-ea"/>
                <a:cs typeface="+mn-cs"/>
              </a:rPr>
            </a:b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Wrap up: </a:t>
            </a:r>
          </a:p>
          <a:p>
            <a:r>
              <a:rPr lang="en-US" sz="1200" b="0" i="0" kern="1200" dirty="0" err="1">
                <a:solidFill>
                  <a:schemeClr val="tx1"/>
                </a:solidFill>
                <a:effectLst/>
                <a:latin typeface="+mn-lt"/>
                <a:ea typeface="+mn-ea"/>
                <a:cs typeface="+mn-cs"/>
              </a:rPr>
              <a:t>Voor</a:t>
            </a:r>
            <a:r>
              <a:rPr lang="en-US" sz="1200" b="0" i="0" kern="1200" dirty="0">
                <a:solidFill>
                  <a:schemeClr val="tx1"/>
                </a:solidFill>
                <a:effectLst/>
                <a:latin typeface="+mn-lt"/>
                <a:ea typeface="+mn-ea"/>
                <a:cs typeface="+mn-cs"/>
              </a:rPr>
              <a:t> het </a:t>
            </a:r>
            <a:r>
              <a:rPr lang="en-US" sz="1200" b="0" i="0" kern="1200" dirty="0" err="1">
                <a:solidFill>
                  <a:schemeClr val="tx1"/>
                </a:solidFill>
                <a:effectLst/>
                <a:latin typeface="+mn-lt"/>
                <a:ea typeface="+mn-ea"/>
                <a:cs typeface="+mn-cs"/>
              </a:rPr>
              <a:t>voeren</a:t>
            </a:r>
            <a:r>
              <a:rPr lang="en-US" sz="1200" b="0" i="0" kern="1200" dirty="0">
                <a:solidFill>
                  <a:schemeClr val="tx1"/>
                </a:solidFill>
                <a:effectLst/>
                <a:latin typeface="+mn-lt"/>
                <a:ea typeface="+mn-ea"/>
                <a:cs typeface="+mn-cs"/>
              </a:rPr>
              <a:t> van </a:t>
            </a:r>
            <a:r>
              <a:rPr lang="en-US" sz="1200" b="0" i="0" kern="1200" dirty="0" err="1">
                <a:solidFill>
                  <a:schemeClr val="tx1"/>
                </a:solidFill>
                <a:effectLst/>
                <a:latin typeface="+mn-lt"/>
                <a:ea typeface="+mn-ea"/>
                <a:cs typeface="+mn-cs"/>
              </a:rPr>
              <a:t>een</a:t>
            </a:r>
            <a:r>
              <a:rPr lang="en-US" sz="1200" b="0" i="0" kern="1200" dirty="0">
                <a:solidFill>
                  <a:schemeClr val="tx1"/>
                </a:solidFill>
                <a:effectLst/>
                <a:latin typeface="+mn-lt"/>
                <a:ea typeface="+mn-ea"/>
                <a:cs typeface="+mn-cs"/>
              </a:rPr>
              <a:t> CBD is het </a:t>
            </a:r>
            <a:r>
              <a:rPr lang="en-US" sz="1200" b="0" i="0" kern="1200" dirty="0" err="1">
                <a:solidFill>
                  <a:schemeClr val="tx1"/>
                </a:solidFill>
                <a:effectLst/>
                <a:latin typeface="+mn-lt"/>
                <a:ea typeface="+mn-ea"/>
                <a:cs typeface="+mn-cs"/>
              </a:rPr>
              <a:t>prettig</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als</a:t>
            </a:r>
            <a:r>
              <a:rPr lang="en-US" sz="1200" b="0" i="0" kern="1200" dirty="0">
                <a:solidFill>
                  <a:schemeClr val="tx1"/>
                </a:solidFill>
                <a:effectLst/>
                <a:latin typeface="+mn-lt"/>
                <a:ea typeface="+mn-ea"/>
                <a:cs typeface="+mn-cs"/>
              </a:rPr>
              <a:t> je in de </a:t>
            </a:r>
            <a:r>
              <a:rPr lang="en-US" sz="1200" b="0" i="0" kern="1200" dirty="0" err="1">
                <a:solidFill>
                  <a:schemeClr val="tx1"/>
                </a:solidFill>
                <a:effectLst/>
                <a:latin typeface="+mn-lt"/>
                <a:ea typeface="+mn-ea"/>
                <a:cs typeface="+mn-cs"/>
              </a:rPr>
              <a:t>voorbereiding</a:t>
            </a:r>
            <a:r>
              <a:rPr lang="en-US" sz="1200" b="0" i="0" kern="1200" dirty="0">
                <a:solidFill>
                  <a:schemeClr val="tx1"/>
                </a:solidFill>
                <a:effectLst/>
                <a:latin typeface="+mn-lt"/>
                <a:ea typeface="+mn-ea"/>
                <a:cs typeface="+mn-cs"/>
              </a:rPr>
              <a:t> al </a:t>
            </a:r>
            <a:r>
              <a:rPr lang="en-US" sz="1200" b="0" i="0" kern="1200" dirty="0" err="1">
                <a:solidFill>
                  <a:schemeClr val="tx1"/>
                </a:solidFill>
                <a:effectLst/>
                <a:latin typeface="+mn-lt"/>
                <a:ea typeface="+mn-ea"/>
                <a:cs typeface="+mn-cs"/>
              </a:rPr>
              <a:t>investeert</a:t>
            </a:r>
            <a:r>
              <a:rPr lang="en-US" sz="1200" b="0" i="0" kern="1200" dirty="0">
                <a:solidFill>
                  <a:schemeClr val="tx1"/>
                </a:solidFill>
                <a:effectLst/>
                <a:latin typeface="+mn-lt"/>
                <a:ea typeface="+mn-ea"/>
                <a:cs typeface="+mn-cs"/>
              </a:rPr>
              <a:t> in het </a:t>
            </a:r>
            <a:r>
              <a:rPr lang="en-US" sz="1200" b="0" i="0" kern="1200" dirty="0" err="1">
                <a:solidFill>
                  <a:schemeClr val="tx1"/>
                </a:solidFill>
                <a:effectLst/>
                <a:latin typeface="+mn-lt"/>
                <a:ea typeface="+mn-ea"/>
                <a:cs typeface="+mn-cs"/>
              </a:rPr>
              <a:t>formuleren</a:t>
            </a:r>
            <a:r>
              <a:rPr lang="en-US" sz="1200" b="0" i="0" kern="1200" dirty="0">
                <a:solidFill>
                  <a:schemeClr val="tx1"/>
                </a:solidFill>
                <a:effectLst/>
                <a:latin typeface="+mn-lt"/>
                <a:ea typeface="+mn-ea"/>
                <a:cs typeface="+mn-cs"/>
              </a:rPr>
              <a:t> van </a:t>
            </a:r>
            <a:r>
              <a:rPr lang="en-US" sz="1200" b="0" i="0" kern="1200" dirty="0" err="1">
                <a:solidFill>
                  <a:schemeClr val="tx1"/>
                </a:solidFill>
                <a:effectLst/>
                <a:latin typeface="+mn-lt"/>
                <a:ea typeface="+mn-ea"/>
                <a:cs typeface="+mn-cs"/>
              </a:rPr>
              <a:t>vragen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rondom</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aspecten</a:t>
            </a:r>
            <a:r>
              <a:rPr lang="en-US" sz="1200" b="0" i="0" kern="1200" dirty="0">
                <a:solidFill>
                  <a:schemeClr val="tx1"/>
                </a:solidFill>
                <a:effectLst/>
                <a:latin typeface="+mn-lt"/>
                <a:ea typeface="+mn-ea"/>
                <a:cs typeface="+mn-cs"/>
              </a:rPr>
              <a:t> van </a:t>
            </a:r>
            <a:r>
              <a:rPr lang="en-US" sz="1200" b="0" i="0" kern="1200" dirty="0" err="1">
                <a:solidFill>
                  <a:schemeClr val="tx1"/>
                </a:solidFill>
                <a:effectLst/>
                <a:latin typeface="+mn-lt"/>
                <a:ea typeface="+mn-ea"/>
                <a:cs typeface="+mn-cs"/>
              </a:rPr>
              <a:t>een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casusbespreking</a:t>
            </a:r>
            <a:r>
              <a:rPr lang="en-US" sz="1200" b="0" i="0" kern="1200" dirty="0">
                <a:solidFill>
                  <a:schemeClr val="tx1"/>
                </a:solidFill>
                <a:effectLst/>
                <a:latin typeface="+mn-lt"/>
                <a:ea typeface="+mn-ea"/>
                <a:cs typeface="+mn-cs"/>
              </a:rPr>
              <a:t> die je van </a:t>
            </a:r>
            <a:r>
              <a:rPr lang="en-US" sz="1200" b="0" i="0" kern="1200" dirty="0" err="1">
                <a:solidFill>
                  <a:schemeClr val="tx1"/>
                </a:solidFill>
                <a:effectLst/>
                <a:latin typeface="+mn-lt"/>
                <a:ea typeface="+mn-ea"/>
                <a:cs typeface="+mn-cs"/>
              </a:rPr>
              <a:t>belang</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acht</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Dit</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lijstje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kan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daarbij</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helpen</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Ook het </a:t>
            </a:r>
            <a:r>
              <a:rPr lang="en-US" sz="1200" b="0" i="0" kern="1200" dirty="0" err="1">
                <a:solidFill>
                  <a:schemeClr val="tx1"/>
                </a:solidFill>
                <a:effectLst/>
                <a:latin typeface="+mn-lt"/>
                <a:ea typeface="+mn-ea"/>
                <a:cs typeface="+mn-cs"/>
              </a:rPr>
              <a:t>zakkaartje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geeft</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handige</a:t>
            </a:r>
            <a:r>
              <a:rPr lang="en-US" sz="1200" b="0" i="0" kern="1200" dirty="0">
                <a:solidFill>
                  <a:schemeClr val="tx1"/>
                </a:solidFill>
                <a:effectLst/>
                <a:latin typeface="+mn-lt"/>
                <a:ea typeface="+mn-ea"/>
                <a:cs typeface="+mn-cs"/>
              </a:rPr>
              <a:t> tips!</a:t>
            </a:r>
            <a:endParaRPr lang="nl-NL" b="0" dirty="0"/>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22</a:t>
            </a:fld>
            <a:endParaRPr lang="nl-NL"/>
          </a:p>
        </p:txBody>
      </p:sp>
    </p:spTree>
    <p:extLst>
      <p:ext uri="{BB962C8B-B14F-4D97-AF65-F5344CB8AC3E}">
        <p14:creationId xmlns:p14="http://schemas.microsoft.com/office/powerpoint/2010/main" val="3837840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Zie </a:t>
            </a:r>
            <a:r>
              <a:rPr lang="nl-NL" dirty="0" err="1"/>
              <a:t>handout</a:t>
            </a:r>
            <a:r>
              <a:rPr lang="nl-NL" dirty="0"/>
              <a:t> 2</a:t>
            </a:r>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23</a:t>
            </a:fld>
            <a:endParaRPr lang="nl-NL"/>
          </a:p>
        </p:txBody>
      </p:sp>
    </p:spTree>
    <p:extLst>
      <p:ext uri="{BB962C8B-B14F-4D97-AF65-F5344CB8AC3E}">
        <p14:creationId xmlns:p14="http://schemas.microsoft.com/office/powerpoint/2010/main" val="2265187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Zie </a:t>
            </a:r>
            <a:r>
              <a:rPr lang="nl-NL" dirty="0" err="1"/>
              <a:t>handout</a:t>
            </a:r>
            <a:r>
              <a:rPr lang="nl-NL" dirty="0"/>
              <a:t> 2</a:t>
            </a:r>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24</a:t>
            </a:fld>
            <a:endParaRPr lang="nl-NL"/>
          </a:p>
        </p:txBody>
      </p:sp>
    </p:spTree>
    <p:extLst>
      <p:ext uri="{BB962C8B-B14F-4D97-AF65-F5344CB8AC3E}">
        <p14:creationId xmlns:p14="http://schemas.microsoft.com/office/powerpoint/2010/main" val="3151935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nl-NL" dirty="0"/>
              <a:t>CBD expliciet gericht op klinisch redeneren en DD </a:t>
            </a:r>
          </a:p>
          <a:p>
            <a:pPr marL="171450" indent="-171450">
              <a:buFont typeface="Arial" panose="020B0604020202020204" pitchFamily="34" charset="0"/>
              <a:buChar char="•"/>
            </a:pPr>
            <a:r>
              <a:rPr lang="nl-NL" dirty="0"/>
              <a:t>KPE op gericht op leerdoelen/ activiteiten benoemd in opleidingsplan of op individuele leerdoelen </a:t>
            </a:r>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25</a:t>
            </a:fld>
            <a:endParaRPr lang="nl-NL"/>
          </a:p>
        </p:txBody>
      </p:sp>
    </p:spTree>
    <p:extLst>
      <p:ext uri="{BB962C8B-B14F-4D97-AF65-F5344CB8AC3E}">
        <p14:creationId xmlns:p14="http://schemas.microsoft.com/office/powerpoint/2010/main" val="3328744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cap="none" spc="0" baseline="0" dirty="0">
                <a:solidFill>
                  <a:schemeClr val="tx1"/>
                </a:solidFill>
                <a:effectLst/>
                <a:uFillTx/>
                <a:latin typeface="Calibri"/>
              </a:rPr>
              <a:t>Vooruitblik: Bespreek kort (’5) in tweetallen met elkaar: </a:t>
            </a:r>
            <a:r>
              <a:rPr lang="nl-NL" sz="1200" b="0" i="1" u="none" strike="noStrike" kern="1200" cap="none" spc="0" baseline="0" dirty="0">
                <a:solidFill>
                  <a:schemeClr val="tx1"/>
                </a:solidFill>
                <a:effectLst/>
                <a:uFillTx/>
                <a:latin typeface="Calibri"/>
              </a:rPr>
              <a:t>Wat uit deze workshop zou je willen toepassen de komende tijd en hoe ga je dat doen?</a:t>
            </a:r>
            <a:br>
              <a:rPr lang="nl-NL" sz="1200" b="0" i="1" u="none" strike="noStrike" kern="1200" cap="none" spc="0" baseline="0" dirty="0">
                <a:solidFill>
                  <a:schemeClr val="tx1"/>
                </a:solidFill>
                <a:effectLst/>
                <a:uFillTx/>
                <a:latin typeface="Calibri"/>
              </a:rPr>
            </a:br>
            <a:r>
              <a:rPr lang="nl-NL" sz="1200" b="0" i="0" u="none" strike="noStrike" kern="1200" cap="none" spc="0" baseline="0" dirty="0">
                <a:solidFill>
                  <a:schemeClr val="tx1"/>
                </a:solidFill>
                <a:effectLst/>
                <a:uFillTx/>
                <a:latin typeface="Calibri"/>
              </a:rPr>
              <a:t>Bespreek met een ‘buddy’. Of maak afspraken in de opleidingsgroep. Nodig elkaar over 4 weken uit voor een kop koffie. Dan kun je bespreken hoe ver je bent met je plannen.</a:t>
            </a:r>
            <a:endParaRPr lang="nl-NL" sz="1200" b="0" i="1" u="none" strike="noStrike" kern="1200" cap="none" spc="0" baseline="0" dirty="0">
              <a:solidFill>
                <a:schemeClr val="tx1"/>
              </a:solidFill>
              <a:effectLst/>
              <a:uFillTx/>
              <a:latin typeface="Calibri"/>
            </a:endParaRP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26</a:t>
            </a:fld>
            <a:endParaRPr lang="nl-NL"/>
          </a:p>
        </p:txBody>
      </p:sp>
    </p:spTree>
    <p:extLst>
      <p:ext uri="{BB962C8B-B14F-4D97-AF65-F5344CB8AC3E}">
        <p14:creationId xmlns:p14="http://schemas.microsoft.com/office/powerpoint/2010/main" val="3433201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171450" indent="-171450">
              <a:buFontTx/>
              <a:buChar char="-"/>
            </a:pPr>
            <a:r>
              <a:rPr lang="nl-NL" dirty="0">
                <a:solidFill>
                  <a:srgbClr val="FF0000"/>
                </a:solidFill>
              </a:rPr>
              <a:t>Deze 10 EPA’s staan beschreven in het nieuwe opleidingsplan, een aantal gespecificeerd naar een bepaalde context (bijv. ouderen). </a:t>
            </a:r>
          </a:p>
          <a:p>
            <a:pPr marL="171450" indent="-171450">
              <a:buFontTx/>
              <a:buChar char="-"/>
            </a:pPr>
            <a:r>
              <a:rPr lang="nl-NL" dirty="0">
                <a:solidFill>
                  <a:srgbClr val="FF0000"/>
                </a:solidFill>
              </a:rPr>
              <a:t>De mate bekwaamheid in een EPA is afhankelijk van de individuele ontwikkeling van een aios.</a:t>
            </a:r>
          </a:p>
          <a:p>
            <a:pPr marL="171450" indent="-171450">
              <a:buFontTx/>
              <a:buChar char="-"/>
            </a:pPr>
            <a:r>
              <a:rPr lang="nl-NL" dirty="0">
                <a:solidFill>
                  <a:srgbClr val="FF0000"/>
                </a:solidFill>
              </a:rPr>
              <a:t>Voor elke EPA (of voor onderdelen van een EPA) is een CBD te organiseren. Laten we eens kijken naar het proces van bekwaamheidsontwikkeling en de rol van de case based discussion als feedbackinstrument.</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5</a:t>
            </a:fld>
            <a:endParaRPr lang="nl-NL"/>
          </a:p>
        </p:txBody>
      </p:sp>
    </p:spTree>
    <p:extLst>
      <p:ext uri="{BB962C8B-B14F-4D97-AF65-F5344CB8AC3E}">
        <p14:creationId xmlns:p14="http://schemas.microsoft.com/office/powerpoint/2010/main" val="8779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In 3 minuten overzicht op het gehele proces van EPA ontwikkeling en bekwaamverklaren. Toelichting rol aios en opleidingsgroep. Animatie van medische vervolgopleidingen.nl. Voorbeelden vanuit perspectief Kindergeneeskunde. Proces van ontwikkeling en bekwaamverklaren is vergelijkbaar.</a:t>
            </a:r>
          </a:p>
          <a:p>
            <a:r>
              <a:rPr lang="nl-NL" dirty="0"/>
              <a:t>Aios in de regie/ bij aantonen bekwaamheid (conform vereisten EPA-beschrijving): aanvraag bekwaamverklaring (niveau 4)</a:t>
            </a:r>
          </a:p>
          <a:p>
            <a:endParaRPr lang="nl-NL" dirty="0"/>
          </a:p>
          <a:p>
            <a:r>
              <a:rPr lang="nl-NL" dirty="0"/>
              <a:t>Een bekwaamverklaring is dus een stap in de groei naar zelfstandigheid door de aios. Dit geeft weer ruimte tot individualisering van het opleidingstraject, de mogelijkheid maatwerk te leveren bij het begeleiden van de aios (doelgericht opleiden) en heeft als ultiem doel het bieden van overzicht en transparantie in het opleiden.</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6</a:t>
            </a:fld>
            <a:endParaRPr lang="nl-NL"/>
          </a:p>
        </p:txBody>
      </p:sp>
    </p:spTree>
    <p:extLst>
      <p:ext uri="{BB962C8B-B14F-4D97-AF65-F5344CB8AC3E}">
        <p14:creationId xmlns:p14="http://schemas.microsoft.com/office/powerpoint/2010/main" val="4211226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Vertrouwen in de bekwaamheid van de aios valt te kwantificeren naar supervisieniveaus. Voor het behalen van een EPA dient de aios zich bekwaam genoeg te voelen om voor een beroepsactiviteit een EPA niveau 4 aan te vragen: Bij toegekend niveau 4 vertrouw je de aios de beroepsactiviteit zelfstandig toe met supervisie op afstand.</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Om tot een bekwaamverklaring te komen heeft de opleider, en de opleidingsgroep, input nodig over het functioneren van de aios op beroepsactiviteiten. De aios verzamelt feedback over zijn/haar functioneren vanuit diverse leermiddelen, zoals KPB’s (KPE’s), CAT’s, 360graden feedback, klinische observatie, etc. Een CBD is één van de manieren om te toetsen of de aios toe is aan een bekwaamverklaring op niveau 4.</a:t>
            </a:r>
          </a:p>
          <a:p>
            <a:endParaRPr lang="nl-NL" dirty="0"/>
          </a:p>
          <a:p>
            <a:endParaRPr lang="nl-NL" dirty="0"/>
          </a:p>
          <a:p>
            <a:r>
              <a:rPr lang="nl-NL" dirty="0"/>
              <a:t>Verdieping? </a:t>
            </a:r>
            <a:r>
              <a:rPr lang="nl-NL" sz="800" dirty="0"/>
              <a:t>12 tips:</a:t>
            </a:r>
          </a:p>
          <a:p>
            <a:r>
              <a:rPr lang="en-US" sz="800" b="0" i="0" kern="1200" dirty="0">
                <a:solidFill>
                  <a:schemeClr val="tx1"/>
                </a:solidFill>
                <a:effectLst/>
                <a:latin typeface="+mn-lt"/>
                <a:ea typeface="+mn-ea"/>
                <a:cs typeface="+mn-cs"/>
              </a:rPr>
              <a:t>Ten Cate, O., Hart, D., </a:t>
            </a:r>
            <a:r>
              <a:rPr lang="en-US" sz="800" b="0" i="0" kern="1200" dirty="0" err="1">
                <a:solidFill>
                  <a:schemeClr val="tx1"/>
                </a:solidFill>
                <a:effectLst/>
                <a:latin typeface="+mn-lt"/>
                <a:ea typeface="+mn-ea"/>
                <a:cs typeface="+mn-cs"/>
              </a:rPr>
              <a:t>Ankel</a:t>
            </a:r>
            <a:r>
              <a:rPr lang="en-US" sz="800" b="0" i="0" kern="1200" dirty="0">
                <a:solidFill>
                  <a:schemeClr val="tx1"/>
                </a:solidFill>
                <a:effectLst/>
                <a:latin typeface="+mn-lt"/>
                <a:ea typeface="+mn-ea"/>
                <a:cs typeface="+mn-cs"/>
              </a:rPr>
              <a:t>, F., </a:t>
            </a:r>
            <a:r>
              <a:rPr lang="en-US" sz="800" b="0" i="0" kern="1200" dirty="0" err="1">
                <a:solidFill>
                  <a:schemeClr val="tx1"/>
                </a:solidFill>
                <a:effectLst/>
                <a:latin typeface="+mn-lt"/>
                <a:ea typeface="+mn-ea"/>
                <a:cs typeface="+mn-cs"/>
              </a:rPr>
              <a:t>Busari</a:t>
            </a:r>
            <a:r>
              <a:rPr lang="en-US" sz="800" b="0" i="0" kern="1200" dirty="0">
                <a:solidFill>
                  <a:schemeClr val="tx1"/>
                </a:solidFill>
                <a:effectLst/>
                <a:latin typeface="+mn-lt"/>
                <a:ea typeface="+mn-ea"/>
                <a:cs typeface="+mn-cs"/>
              </a:rPr>
              <a:t>, J., Englander, R., Glasgow, N., ... &amp; </a:t>
            </a:r>
            <a:r>
              <a:rPr lang="en-US" sz="800" b="0" i="0" kern="1200" dirty="0" err="1">
                <a:solidFill>
                  <a:schemeClr val="tx1"/>
                </a:solidFill>
                <a:effectLst/>
                <a:latin typeface="+mn-lt"/>
                <a:ea typeface="+mn-ea"/>
                <a:cs typeface="+mn-cs"/>
              </a:rPr>
              <a:t>Touchie</a:t>
            </a:r>
            <a:r>
              <a:rPr lang="en-US" sz="800" b="0" i="0" kern="1200" dirty="0">
                <a:solidFill>
                  <a:schemeClr val="tx1"/>
                </a:solidFill>
                <a:effectLst/>
                <a:latin typeface="+mn-lt"/>
                <a:ea typeface="+mn-ea"/>
                <a:cs typeface="+mn-cs"/>
              </a:rPr>
              <a:t>, C. (2016). Entrustment decision making in clinical training. </a:t>
            </a:r>
            <a:r>
              <a:rPr lang="en-US" sz="800" b="0" i="1" kern="1200" dirty="0">
                <a:solidFill>
                  <a:schemeClr val="tx1"/>
                </a:solidFill>
                <a:effectLst/>
                <a:latin typeface="+mn-lt"/>
                <a:ea typeface="+mn-ea"/>
                <a:cs typeface="+mn-cs"/>
              </a:rPr>
              <a:t>Academic Medicine</a:t>
            </a:r>
            <a:r>
              <a:rPr lang="en-US" sz="800" b="0" i="0" kern="1200" dirty="0">
                <a:solidFill>
                  <a:schemeClr val="tx1"/>
                </a:solidFill>
                <a:effectLst/>
                <a:latin typeface="+mn-lt"/>
                <a:ea typeface="+mn-ea"/>
                <a:cs typeface="+mn-cs"/>
              </a:rPr>
              <a:t>, </a:t>
            </a:r>
            <a:r>
              <a:rPr lang="en-US" sz="800" b="0" i="1" kern="1200" dirty="0">
                <a:solidFill>
                  <a:schemeClr val="tx1"/>
                </a:solidFill>
                <a:effectLst/>
                <a:latin typeface="+mn-lt"/>
                <a:ea typeface="+mn-ea"/>
                <a:cs typeface="+mn-cs"/>
              </a:rPr>
              <a:t>91</a:t>
            </a:r>
            <a:r>
              <a:rPr lang="en-US" sz="800" b="0" i="0" kern="1200" dirty="0">
                <a:solidFill>
                  <a:schemeClr val="tx1"/>
                </a:solidFill>
                <a:effectLst/>
                <a:latin typeface="+mn-lt"/>
                <a:ea typeface="+mn-ea"/>
                <a:cs typeface="+mn-cs"/>
              </a:rPr>
              <a:t>(2), 191-198.</a:t>
            </a:r>
          </a:p>
          <a:p>
            <a:endParaRPr lang="nl-NL"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8173335-7089-4948-9D9C-8CF78113D57C}"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7552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Een case-based discussion (CBD) is een gesprek dat de AIOS voert met een of meerdere leden van de opleidingsgroep dat een klinische casus als uitgangspunt heeft. In de bespreking van de casus kan worden getoetst hoe het niveau is van kennis en van klinisch redeneren. Hierbij kunnen in het gesprek variaties op de daadwerkelijke casus worden aangegeven om te bezien hoe de AIOS hiermee omgaat. CBD’s kunnen deel uitmaken van de set van beoordelingsinstrumenten. Een CBD kan in het portfolio soms worden gekoppeld aan(onderdelen van) verschillende EPA’s.</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De centrale vraag die je met een CBD wilt beantwoorden is: ‘Kan ik de aios deze handeling toevertrouwen in verschillende situaties?’. Daartoe wordt een casusbespreking conform 4 vaste vragen uitgevoerd. </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8</a:t>
            </a:fld>
            <a:endParaRPr lang="nl-NL"/>
          </a:p>
        </p:txBody>
      </p:sp>
    </p:spTree>
    <p:extLst>
      <p:ext uri="{BB962C8B-B14F-4D97-AF65-F5344CB8AC3E}">
        <p14:creationId xmlns:p14="http://schemas.microsoft.com/office/powerpoint/2010/main" val="2837276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i="0" u="sng" baseline="0" dirty="0">
                <a:solidFill>
                  <a:schemeClr val="tx1"/>
                </a:solidFill>
                <a:uFill>
                  <a:solidFill>
                    <a:schemeClr val="bg1"/>
                  </a:solidFill>
                </a:uFill>
                <a:hlinkClick r:id="rId3">
                  <a:extLst>
                    <a:ext uri="{A12FA001-AC4F-418D-AE19-62706E023703}">
                      <ahyp:hlinkClr xmlns:ahyp="http://schemas.microsoft.com/office/drawing/2018/hyperlinkcolor" val="tx"/>
                    </a:ext>
                  </a:extLst>
                </a:hlinkClick>
              </a:rPr>
              <a:t>Toelichting voor de trainer</a:t>
            </a:r>
          </a:p>
          <a:p>
            <a:endParaRPr lang="nl-NL" i="0" u="sng" baseline="0" dirty="0">
              <a:solidFill>
                <a:schemeClr val="tx1"/>
              </a:solidFill>
              <a:uFill>
                <a:solidFill>
                  <a:schemeClr val="bg1"/>
                </a:solidFill>
              </a:uFill>
              <a:hlinkClick r:id="rId3">
                <a:extLst>
                  <a:ext uri="{A12FA001-AC4F-418D-AE19-62706E023703}">
                    <ahyp:hlinkClr xmlns:ahyp="http://schemas.microsoft.com/office/drawing/2018/hyperlinkcolor" val="tx"/>
                  </a:ext>
                </a:extLst>
              </a:hlinkClick>
            </a:endParaRPr>
          </a:p>
          <a:p>
            <a:r>
              <a:rPr lang="nl-NL" i="0" u="sng" baseline="0" dirty="0">
                <a:solidFill>
                  <a:schemeClr val="tx1"/>
                </a:solidFill>
                <a:uFill>
                  <a:solidFill>
                    <a:schemeClr val="bg1"/>
                  </a:solidFill>
                </a:uFill>
                <a:hlinkClick r:id="rId3">
                  <a:extLst>
                    <a:ext uri="{A12FA001-AC4F-418D-AE19-62706E023703}">
                      <ahyp:hlinkClr xmlns:ahyp="http://schemas.microsoft.com/office/drawing/2018/hyperlinkcolor" val="tx"/>
                    </a:ext>
                  </a:extLst>
                </a:hlinkClick>
              </a:rPr>
              <a:t>Deze video geeft uitleg over de CBD en toont fragmenten van een CBD in uitvoering</a:t>
            </a:r>
          </a:p>
          <a:p>
            <a:r>
              <a:rPr lang="nl-NL" i="0" u="sng" baseline="0" dirty="0">
                <a:solidFill>
                  <a:srgbClr val="0000FF"/>
                </a:solidFill>
                <a:uFill>
                  <a:solidFill>
                    <a:schemeClr val="bg1"/>
                  </a:solidFill>
                </a:uFill>
                <a:hlinkClick r:id="rId3">
                  <a:extLst>
                    <a:ext uri="{A12FA001-AC4F-418D-AE19-62706E023703}">
                      <ahyp:hlinkClr xmlns:ahyp="http://schemas.microsoft.com/office/drawing/2018/hyperlinkcolor" val="tx"/>
                    </a:ext>
                  </a:extLst>
                </a:hlinkClick>
              </a:rPr>
              <a:t>Bron: CRU+ is de basisopleiding Geneeskunde van het UMCU.</a:t>
            </a:r>
          </a:p>
          <a:p>
            <a:endParaRPr lang="nl-NL" i="0" u="sng" baseline="0" dirty="0">
              <a:solidFill>
                <a:srgbClr val="0000FF"/>
              </a:solidFill>
              <a:uFill>
                <a:solidFill>
                  <a:schemeClr val="bg1"/>
                </a:solidFill>
              </a:uFill>
              <a:hlinkClick r:id="rId3">
                <a:extLst>
                  <a:ext uri="{A12FA001-AC4F-418D-AE19-62706E023703}">
                    <ahyp:hlinkClr xmlns:ahyp="http://schemas.microsoft.com/office/drawing/2018/hyperlinkcolor" val="tx"/>
                  </a:ext>
                </a:extLst>
              </a:hlinkClick>
            </a:endParaRPr>
          </a:p>
          <a:p>
            <a:r>
              <a:rPr lang="nl-NL" i="0" u="sng" baseline="0" dirty="0">
                <a:solidFill>
                  <a:srgbClr val="0000FF"/>
                </a:solidFill>
                <a:uFill>
                  <a:solidFill>
                    <a:schemeClr val="bg1"/>
                  </a:solidFill>
                </a:uFill>
                <a:hlinkClick r:id="rId3">
                  <a:extLst>
                    <a:ext uri="{A12FA001-AC4F-418D-AE19-62706E023703}">
                      <ahyp:hlinkClr xmlns:ahyp="http://schemas.microsoft.com/office/drawing/2018/hyperlinkcolor" val="tx"/>
                    </a:ext>
                  </a:extLst>
                </a:hlinkClick>
              </a:rPr>
              <a:t>Koppeling is aangebracht in de afbeelding op de dia</a:t>
            </a:r>
          </a:p>
          <a:p>
            <a:endParaRPr lang="nl-NL" u="none" dirty="0">
              <a:solidFill>
                <a:srgbClr val="0000FF"/>
              </a:solidFill>
              <a:hlinkClick r:id="rId3">
                <a:extLst>
                  <a:ext uri="{A12FA001-AC4F-418D-AE19-62706E023703}">
                    <ahyp:hlinkClr xmlns:ahyp="http://schemas.microsoft.com/office/drawing/2018/hyperlinkcolor" val="tx"/>
                  </a:ext>
                </a:extLst>
              </a:hlinkClick>
            </a:endParaRPr>
          </a:p>
          <a:p>
            <a:r>
              <a:rPr lang="nl-NL" dirty="0">
                <a:hlinkClick r:id="rId4"/>
              </a:rPr>
              <a:t>http://www.cru-plus.nl/beoordelingssystematiek/#/lessons/L6W-SrJgSoFOWCAFAeZRukkwCLFY7L_u</a:t>
            </a:r>
            <a:endParaRPr lang="nl-NL" u="none" dirty="0">
              <a:hlinkClick r:id="rId3"/>
            </a:endParaRPr>
          </a:p>
          <a:p>
            <a:endParaRPr lang="nl-NL" dirty="0"/>
          </a:p>
          <a:p>
            <a:r>
              <a:rPr lang="nl-NL" dirty="0"/>
              <a:t>Als je de link hebt gebruikt, kom je op een pagina over beoordelingssystematiek. </a:t>
            </a:r>
            <a:r>
              <a:rPr lang="nl-NL" b="1" dirty="0"/>
              <a:t>De link naar de video staat halverwege deze pagina. </a:t>
            </a:r>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9</a:t>
            </a:fld>
            <a:endParaRPr lang="nl-NL"/>
          </a:p>
        </p:txBody>
      </p:sp>
    </p:spTree>
    <p:extLst>
      <p:ext uri="{BB962C8B-B14F-4D97-AF65-F5344CB8AC3E}">
        <p14:creationId xmlns:p14="http://schemas.microsoft.com/office/powerpoint/2010/main" val="1033169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Beoordelen van de kwaliteit van het klinisch redeneren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r>
              <a:rPr lang="nl-NL" dirty="0"/>
              <a:t>Waarom zet je CBD in?</a:t>
            </a:r>
          </a:p>
          <a:p>
            <a:pPr marL="171450" indent="-171450">
              <a:buFontTx/>
              <a:buChar char="-"/>
            </a:pPr>
            <a:r>
              <a:rPr lang="nl-NL" dirty="0"/>
              <a:t>Expliciteert de resultaten van huidige casuïstiekbesprekingen </a:t>
            </a:r>
          </a:p>
          <a:p>
            <a:pPr marL="171450" indent="-171450">
              <a:buFontTx/>
              <a:buChar char="-"/>
            </a:pPr>
            <a:r>
              <a:rPr lang="nl-NL" dirty="0"/>
              <a:t>Bij voorkeur laat aios zien de beroepsactiviteit meerdere malen te hebben uitgevoerd </a:t>
            </a:r>
          </a:p>
          <a:p>
            <a:pPr marL="171450" indent="-171450">
              <a:buFontTx/>
              <a:buChar char="-"/>
            </a:pPr>
            <a:r>
              <a:rPr lang="nl-NL" dirty="0"/>
              <a:t>CBD instrument is opgenomen in het portfolio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De 5</a:t>
            </a:r>
            <a:r>
              <a:rPr lang="nl-NL" baseline="30000" dirty="0"/>
              <a:t>e</a:t>
            </a:r>
            <a:r>
              <a:rPr lang="nl-NL" dirty="0"/>
              <a:t> vraag wordt gebruikt als een CBD ingezet wordt als summatief instrument. Dan wordt de CBD ook wel een EBD (</a:t>
            </a:r>
            <a:r>
              <a:rPr lang="nl-NL" dirty="0" err="1"/>
              <a:t>Entrustment</a:t>
            </a:r>
            <a:r>
              <a:rPr lang="nl-NL" dirty="0"/>
              <a:t> BD) genoemd: kan de taak of hele EPA worden toevertrouwd?</a:t>
            </a:r>
            <a:r>
              <a:rPr lang="nl-NL" dirty="0">
                <a:sym typeface="Wingdings" panose="05000000000000000000" pitchFamily="2" charset="2"/>
              </a:rPr>
              <a:t> </a:t>
            </a:r>
            <a:br>
              <a:rPr lang="nl-NL" dirty="0">
                <a:sym typeface="Wingdings" panose="05000000000000000000" pitchFamily="2" charset="2"/>
              </a:rPr>
            </a:br>
            <a:r>
              <a:rPr lang="nl-NL" dirty="0">
                <a:sym typeface="Wingdings" panose="05000000000000000000" pitchFamily="2" charset="2"/>
              </a:rPr>
              <a:t>Door dit element toe te voegen kan dit toetsinstrument worden ingezet als beoordelingsinstrument. Zie volgende slide.</a:t>
            </a:r>
          </a:p>
          <a:p>
            <a:endParaRPr lang="nl-NL" dirty="0"/>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10</a:t>
            </a:fld>
            <a:endParaRPr lang="nl-NL"/>
          </a:p>
        </p:txBody>
      </p:sp>
    </p:spTree>
    <p:extLst>
      <p:ext uri="{BB962C8B-B14F-4D97-AF65-F5344CB8AC3E}">
        <p14:creationId xmlns:p14="http://schemas.microsoft.com/office/powerpoint/2010/main" val="1135371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In de praktijk wordt naast de  CBD ook wel </a:t>
            </a:r>
            <a:r>
              <a:rPr lang="nl-NL" dirty="0" err="1"/>
              <a:t>geproken</a:t>
            </a:r>
            <a:r>
              <a:rPr lang="nl-NL" dirty="0"/>
              <a:t> over een EBD. In feite gaat het over hetzelfde instrument, maar verschilt de bedoeling waarvoor het wordt ingezet.  Een CBD wordt in de opleiding tot psychiater ingezet als ingezet als feedbackinstrument om de aios te begeleiden tijdens de opleiding (formatief). Wanneer een CBD wordt ingezet als summatief beoordelingsmiddel (go/no go) wordt ook wel gesproken van een EBD (</a:t>
            </a:r>
            <a:r>
              <a:rPr lang="nl-NL" dirty="0" err="1"/>
              <a:t>Entrustment</a:t>
            </a:r>
            <a:r>
              <a:rPr lang="nl-NL" dirty="0"/>
              <a:t> Based Discussion).  Behalve de 4 vragen bij een CBD wordt dan de vraag toegevoegd; </a:t>
            </a:r>
            <a:r>
              <a:rPr lang="nl-NL" i="1" dirty="0"/>
              <a:t>‘kan de beroepsactiviteit aan aios worden toevertrouwd?’</a:t>
            </a:r>
          </a:p>
          <a:p>
            <a:endParaRPr lang="nl-NL" i="1" dirty="0"/>
          </a:p>
          <a:p>
            <a:r>
              <a:rPr lang="nl-NL" i="0" dirty="0"/>
              <a:t>In de praktijk worden deze termen overigens vaak door elkaar gebruikt, dus let goed op wat het doel is van de casusbespreking. Binnen de opleiding tot psychiater gebruiken we uitsluitend de CBD.</a:t>
            </a:r>
          </a:p>
          <a:p>
            <a:endParaRPr lang="nl-NL" dirty="0"/>
          </a:p>
        </p:txBody>
      </p:sp>
      <p:sp>
        <p:nvSpPr>
          <p:cNvPr id="4" name="Tijdelijke aanduiding voor dianummer 3"/>
          <p:cNvSpPr>
            <a:spLocks noGrp="1"/>
          </p:cNvSpPr>
          <p:nvPr>
            <p:ph type="sldNum" sz="quarter" idx="5"/>
          </p:nvPr>
        </p:nvSpPr>
        <p:spPr/>
        <p:txBody>
          <a:bodyPr/>
          <a:lstStyle/>
          <a:p>
            <a:pPr lvl="0"/>
            <a:fld id="{08173335-7089-4948-9D9C-8CF78113D57C}" type="slidenum">
              <a:rPr lang="nl-NL" smtClean="0"/>
              <a:t>11</a:t>
            </a:fld>
            <a:endParaRPr lang="nl-NL"/>
          </a:p>
        </p:txBody>
      </p:sp>
    </p:spTree>
    <p:extLst>
      <p:ext uri="{BB962C8B-B14F-4D97-AF65-F5344CB8AC3E}">
        <p14:creationId xmlns:p14="http://schemas.microsoft.com/office/powerpoint/2010/main" val="9998691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NVvP titeldia">
    <p:spTree>
      <p:nvGrpSpPr>
        <p:cNvPr id="1" name=""/>
        <p:cNvGrpSpPr/>
        <p:nvPr/>
      </p:nvGrpSpPr>
      <p:grpSpPr>
        <a:xfrm>
          <a:off x="0" y="0"/>
          <a:ext cx="0" cy="0"/>
          <a:chOff x="0" y="0"/>
          <a:chExt cx="0" cy="0"/>
        </a:xfrm>
      </p:grpSpPr>
      <p:sp>
        <p:nvSpPr>
          <p:cNvPr id="2" name="Ondertitel 2" title="Subtitel"/>
          <p:cNvSpPr txBox="1">
            <a:spLocks noGrp="1"/>
          </p:cNvSpPr>
          <p:nvPr>
            <p:ph type="subTitle" sz="quarter" idx="4294967295" hasCustomPrompt="1"/>
          </p:nvPr>
        </p:nvSpPr>
        <p:spPr>
          <a:xfrm>
            <a:off x="251520" y="2571750"/>
            <a:ext cx="8424001" cy="899998"/>
          </a:xfrm>
          <a:prstGeom prst="rect">
            <a:avLst/>
          </a:prstGeom>
          <a:noFill/>
          <a:ln>
            <a:noFill/>
          </a:ln>
        </p:spPr>
        <p:txBody>
          <a:bodyPr vert="horz" wrap="square" lIns="0" tIns="0" rIns="0" bIns="0" anchor="t" anchorCtr="1" compatLnSpc="1"/>
          <a:lstStyle>
            <a:lvl1pPr marL="0" marR="0" lvl="0" indent="0" algn="ctr" defTabSz="914400" rtl="0" fontAlgn="auto" hangingPunct="1">
              <a:lnSpc>
                <a:spcPct val="100000"/>
              </a:lnSpc>
              <a:spcBef>
                <a:spcPts val="300"/>
              </a:spcBef>
              <a:spcAft>
                <a:spcPts val="0"/>
              </a:spcAft>
              <a:buNone/>
              <a:tabLst/>
              <a:defRPr lang="nl-NL" sz="1400" b="0" i="0" u="none" strike="noStrike" kern="1200" cap="none" spc="300" baseline="0">
                <a:solidFill>
                  <a:srgbClr val="A7A9AC"/>
                </a:solidFill>
                <a:uFillTx/>
                <a:latin typeface="Gill Sans MT" pitchFamily="34"/>
              </a:defRPr>
            </a:lvl1pPr>
          </a:lstStyle>
          <a:p>
            <a:pPr lvl="0"/>
            <a:r>
              <a:rPr lang="nl-NL" dirty="0"/>
              <a:t>Workshop</a:t>
            </a:r>
          </a:p>
        </p:txBody>
      </p:sp>
      <p:sp>
        <p:nvSpPr>
          <p:cNvPr id="4" name="Tijdelijke aanduiding voor tekst 13" title="Titel"/>
          <p:cNvSpPr txBox="1">
            <a:spLocks noGrp="1"/>
          </p:cNvSpPr>
          <p:nvPr>
            <p:ph type="body" sz="quarter" idx="4294967295" hasCustomPrompt="1"/>
          </p:nvPr>
        </p:nvSpPr>
        <p:spPr>
          <a:xfrm>
            <a:off x="539552" y="2859782"/>
            <a:ext cx="8424001" cy="359999"/>
          </a:xfrm>
          <a:prstGeom prst="rect">
            <a:avLst/>
          </a:prstGeom>
          <a:noFill/>
          <a:ln>
            <a:noFill/>
          </a:ln>
        </p:spPr>
        <p:txBody>
          <a:bodyPr vert="horz" wrap="square" lIns="0" tIns="0" rIns="0" bIns="0" anchor="t" anchorCtr="1" compatLnSpc="1"/>
          <a:lstStyle>
            <a:lvl1pPr marL="0" marR="0" lvl="0" indent="0" algn="ctr"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dirty="0"/>
              <a:t>Werken met EPA’s en bekwaamverklaren </a:t>
            </a:r>
          </a:p>
        </p:txBody>
      </p:sp>
      <p:pic>
        <p:nvPicPr>
          <p:cNvPr id="5" name="Afbeelding 4">
            <a:extLst>
              <a:ext uri="{FF2B5EF4-FFF2-40B4-BE49-F238E27FC236}">
                <a16:creationId xmlns:a16="http://schemas.microsoft.com/office/drawing/2014/main" id="{00BD351E-BAD5-4200-9827-11A14B6B25C2}"/>
              </a:ext>
            </a:extLst>
          </p:cNvPr>
          <p:cNvPicPr/>
          <p:nvPr userDrawn="1"/>
        </p:nvPicPr>
        <p:blipFill>
          <a:blip r:embed="rId2"/>
          <a:stretch>
            <a:fillRect/>
          </a:stretch>
        </p:blipFill>
        <p:spPr>
          <a:xfrm>
            <a:off x="395536" y="267494"/>
            <a:ext cx="5731510" cy="1155065"/>
          </a:xfrm>
          <a:prstGeom prst="rect">
            <a:avLst/>
          </a:prstGeom>
        </p:spPr>
      </p:pic>
    </p:spTree>
    <p:extLst>
      <p:ext uri="{BB962C8B-B14F-4D97-AF65-F5344CB8AC3E}">
        <p14:creationId xmlns:p14="http://schemas.microsoft.com/office/powerpoint/2010/main" val="80986927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VvP Hersenkronkels">
    <p:spTree>
      <p:nvGrpSpPr>
        <p:cNvPr id="1" name=""/>
        <p:cNvGrpSpPr/>
        <p:nvPr/>
      </p:nvGrpSpPr>
      <p:grpSpPr>
        <a:xfrm>
          <a:off x="0" y="0"/>
          <a:ext cx="0" cy="0"/>
          <a:chOff x="0" y="0"/>
          <a:chExt cx="0" cy="0"/>
        </a:xfrm>
      </p:grpSpPr>
      <p:pic>
        <p:nvPicPr>
          <p:cNvPr id="2" name="Picture 3"/>
          <p:cNvPicPr>
            <a:picLocks noChangeAspect="1"/>
          </p:cNvPicPr>
          <p:nvPr/>
        </p:nvPicPr>
        <p:blipFill>
          <a:blip r:embed="rId2"/>
          <a:srcRect/>
          <a:stretch>
            <a:fillRect/>
          </a:stretch>
        </p:blipFill>
        <p:spPr>
          <a:xfrm>
            <a:off x="0" y="0"/>
            <a:ext cx="9144000" cy="5151116"/>
          </a:xfrm>
          <a:prstGeom prst="rect">
            <a:avLst/>
          </a:prstGeom>
          <a:noFill/>
          <a:ln>
            <a:noFill/>
          </a:ln>
        </p:spPr>
      </p:pic>
    </p:spTree>
    <p:extLst>
      <p:ext uri="{BB962C8B-B14F-4D97-AF65-F5344CB8AC3E}">
        <p14:creationId xmlns:p14="http://schemas.microsoft.com/office/powerpoint/2010/main" val="123723232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nl-NL"/>
              <a:t>Klik om stijl te bewerken</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9FA93514-240D-406F-939D-1BF69E7FB010}"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943458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4581A9E-1066-4934-B108-AD5BAE5485A2}"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73597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nl-NL"/>
              <a:t>Klik om stijl te bewerken</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38647514-C34E-4DF0-9A0E-EFE388FAB864}"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157225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700AE882-C8F6-434E-A94A-4322ADA6FF63}" type="datetime1">
              <a:rPr lang="en-US" smtClean="0"/>
              <a:t>7/29/2020</a:t>
            </a:fld>
            <a:endParaRPr lang="en-US" dirty="0"/>
          </a:p>
        </p:txBody>
      </p:sp>
      <p:sp>
        <p:nvSpPr>
          <p:cNvPr id="6" name="Footer Placeholder 5"/>
          <p:cNvSpPr>
            <a:spLocks noGrp="1"/>
          </p:cNvSpPr>
          <p:nvPr>
            <p:ph type="ftr" sz="quarter" idx="11"/>
          </p:nvPr>
        </p:nvSpPr>
        <p:spPr/>
        <p:txBody>
          <a:bodyPr/>
          <a:lstStyle/>
          <a:p>
            <a:r>
              <a:rPr lang="nl-NL"/>
              <a:t>Workshop NVvP: CBD</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859439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E2858C6A-6970-4AE7-AF36-F0BE55766836}" type="datetime1">
              <a:rPr lang="en-US" smtClean="0"/>
              <a:t>7/29/2020</a:t>
            </a:fld>
            <a:endParaRPr lang="en-US" dirty="0"/>
          </a:p>
        </p:txBody>
      </p:sp>
      <p:sp>
        <p:nvSpPr>
          <p:cNvPr id="8" name="Footer Placeholder 7"/>
          <p:cNvSpPr>
            <a:spLocks noGrp="1"/>
          </p:cNvSpPr>
          <p:nvPr>
            <p:ph type="ftr" sz="quarter" idx="11"/>
          </p:nvPr>
        </p:nvSpPr>
        <p:spPr/>
        <p:txBody>
          <a:bodyPr/>
          <a:lstStyle/>
          <a:p>
            <a:r>
              <a:rPr lang="nl-NL"/>
              <a:t>Workshop NVvP: CBD</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421166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AF3E239-76F1-4492-9216-2B267DFE1EC5}" type="datetime1">
              <a:rPr lang="en-US" smtClean="0"/>
              <a:t>7/29/2020</a:t>
            </a:fld>
            <a:endParaRPr lang="en-US" dirty="0"/>
          </a:p>
        </p:txBody>
      </p:sp>
      <p:sp>
        <p:nvSpPr>
          <p:cNvPr id="4" name="Footer Placeholder 3"/>
          <p:cNvSpPr>
            <a:spLocks noGrp="1"/>
          </p:cNvSpPr>
          <p:nvPr>
            <p:ph type="ftr" sz="quarter" idx="11"/>
          </p:nvPr>
        </p:nvSpPr>
        <p:spPr/>
        <p:txBody>
          <a:bodyPr/>
          <a:lstStyle/>
          <a:p>
            <a:r>
              <a:rPr lang="nl-NL"/>
              <a:t>Workshop NVvP: CBD</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048077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940D7F-986E-4116-A018-463DE619B150}" type="datetime1">
              <a:rPr lang="en-US" smtClean="0"/>
              <a:t>7/29/2020</a:t>
            </a:fld>
            <a:endParaRPr lang="en-US" dirty="0"/>
          </a:p>
        </p:txBody>
      </p:sp>
      <p:sp>
        <p:nvSpPr>
          <p:cNvPr id="3" name="Footer Placeholder 2"/>
          <p:cNvSpPr>
            <a:spLocks noGrp="1"/>
          </p:cNvSpPr>
          <p:nvPr>
            <p:ph type="ftr" sz="quarter" idx="11"/>
          </p:nvPr>
        </p:nvSpPr>
        <p:spPr/>
        <p:txBody>
          <a:bodyPr/>
          <a:lstStyle/>
          <a:p>
            <a:r>
              <a:rPr lang="nl-NL"/>
              <a:t>Workshop NVvP: CBD</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4869494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nl-NL"/>
              <a:t>Klik om stijl te bewerken</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5E531EF-B176-4128-89DF-7ECC57A54BE3}" type="datetime1">
              <a:rPr lang="en-US" smtClean="0"/>
              <a:t>7/29/2020</a:t>
            </a:fld>
            <a:endParaRPr lang="en-US" dirty="0"/>
          </a:p>
        </p:txBody>
      </p:sp>
      <p:sp>
        <p:nvSpPr>
          <p:cNvPr id="6" name="Footer Placeholder 5"/>
          <p:cNvSpPr>
            <a:spLocks noGrp="1"/>
          </p:cNvSpPr>
          <p:nvPr>
            <p:ph type="ftr" sz="quarter" idx="11"/>
          </p:nvPr>
        </p:nvSpPr>
        <p:spPr/>
        <p:txBody>
          <a:bodyPr/>
          <a:lstStyle/>
          <a:p>
            <a:r>
              <a:rPr lang="nl-NL"/>
              <a:t>Workshop NVvP: CBD</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9195333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nl-NL"/>
              <a:t>Klik om stijl te bewerken</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216E811-68F3-4EC6-9B6C-A6AF7017573A}" type="datetime1">
              <a:rPr lang="en-US" smtClean="0"/>
              <a:t>7/29/2020</a:t>
            </a:fld>
            <a:endParaRPr lang="en-US" dirty="0"/>
          </a:p>
        </p:txBody>
      </p:sp>
      <p:sp>
        <p:nvSpPr>
          <p:cNvPr id="6" name="Footer Placeholder 5"/>
          <p:cNvSpPr>
            <a:spLocks noGrp="1"/>
          </p:cNvSpPr>
          <p:nvPr>
            <p:ph type="ftr" sz="quarter" idx="11"/>
          </p:nvPr>
        </p:nvSpPr>
        <p:spPr/>
        <p:txBody>
          <a:bodyPr/>
          <a:lstStyle/>
          <a:p>
            <a:r>
              <a:rPr lang="nl-NL"/>
              <a:t>Workshop NVvP: CBD</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712322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Vvp oranje">
    <p:bg>
      <p:bgPr>
        <a:solidFill>
          <a:srgbClr val="F78E1E"/>
        </a:solidFill>
        <a:effectLst/>
      </p:bgPr>
    </p:bg>
    <p:spTree>
      <p:nvGrpSpPr>
        <p:cNvPr id="1" name=""/>
        <p:cNvGrpSpPr/>
        <p:nvPr/>
      </p:nvGrpSpPr>
      <p:grpSpPr>
        <a:xfrm>
          <a:off x="0" y="0"/>
          <a:ext cx="0" cy="0"/>
          <a:chOff x="0" y="0"/>
          <a:chExt cx="0" cy="0"/>
        </a:xfrm>
      </p:grpSpPr>
      <p:sp>
        <p:nvSpPr>
          <p:cNvPr id="2" name="Tijdelijke aanduiding voor inhoud 2"/>
          <p:cNvSpPr txBox="1">
            <a:spLocks noGrp="1"/>
          </p:cNvSpPr>
          <p:nvPr>
            <p:ph sz="quarter" idx="4294967295"/>
          </p:nvPr>
        </p:nvSpPr>
        <p:spPr>
          <a:xfrm>
            <a:off x="359999" y="1187997"/>
            <a:ext cx="8424001" cy="3240002"/>
          </a:xfrm>
          <a:prstGeom prst="rect">
            <a:avLst/>
          </a:prstGeom>
          <a:noFill/>
          <a:ln>
            <a:noFill/>
          </a:ln>
        </p:spPr>
        <p:txBody>
          <a:bodyPr vert="horz" wrap="square" lIns="91440" tIns="45720" rIns="91440" bIns="45720" anchor="t" anchorCtr="1" compatLnSpc="1"/>
          <a:lstStyle>
            <a:lvl1pPr marL="0" marR="0" lvl="0" indent="0" algn="ctr" defTabSz="914400" rtl="0" fontAlgn="auto" hangingPunct="1">
              <a:lnSpc>
                <a:spcPct val="10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3" name="Tijdelijke aanduiding voor tekst 15" title="Titel"/>
          <p:cNvSpPr txBox="1">
            <a:spLocks noGrp="1"/>
          </p:cNvSpPr>
          <p:nvPr>
            <p:ph type="body" sz="quarter" idx="4294967295"/>
          </p:nvPr>
        </p:nvSpPr>
        <p:spPr>
          <a:xfrm>
            <a:off x="359999" y="738003"/>
            <a:ext cx="8424001" cy="359999"/>
          </a:xfrm>
          <a:prstGeom prst="rect">
            <a:avLst/>
          </a:prstGeom>
          <a:noFill/>
          <a:ln>
            <a:noFill/>
          </a:ln>
        </p:spPr>
        <p:txBody>
          <a:bodyPr vert="horz" wrap="square" lIns="0" tIns="0" rIns="0" bIns="0" anchor="t" anchorCtr="1"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FFFFF"/>
                </a:solidFill>
                <a:uFillTx/>
                <a:latin typeface="Gill Sans MT"/>
              </a:defRPr>
            </a:lvl1pPr>
          </a:lstStyle>
          <a:p>
            <a:pPr lvl="0"/>
            <a:r>
              <a:rPr lang="nl-NL"/>
              <a:t>Titel</a:t>
            </a:r>
          </a:p>
        </p:txBody>
      </p:sp>
    </p:spTree>
    <p:extLst>
      <p:ext uri="{BB962C8B-B14F-4D97-AF65-F5344CB8AC3E}">
        <p14:creationId xmlns:p14="http://schemas.microsoft.com/office/powerpoint/2010/main" val="2456700743"/>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nl-NL"/>
              <a:t>Klik om stijl te bewerken</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F9EEC6EF-DED9-451A-B93C-45D0058D07BB}"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5533749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nl-NL"/>
              <a:t>Klik om stijl te bewerken</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DC1467F-CE6A-44BD-848D-1E551036A317}"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997529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nl-NL"/>
              <a:t>Klik om stijl te bewerken</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07451406-D4C5-4592-AB5D-80A9F71652A1}"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7173929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nl-NL"/>
              <a:t>Klik om stijl te bewerken</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EEF8632E-FD14-4B9C-80D4-C0EEEAE7BD11}"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1747366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nl-NL"/>
              <a:t>Klik om stijl te bewerken</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445C1C05-687E-4933-BBB1-0AC4F41F19F6}"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4041453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A4B846C-0D68-4B29-8649-274E62D55BA1}"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3628252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437D821-88A6-481E-9221-2FEB0393EA8F}" type="datetime1">
              <a:rPr lang="en-US" smtClean="0"/>
              <a:t>7/29/2020</a:t>
            </a:fld>
            <a:endParaRPr lang="en-US" dirty="0"/>
          </a:p>
        </p:txBody>
      </p:sp>
      <p:sp>
        <p:nvSpPr>
          <p:cNvPr id="5" name="Footer Placeholder 4"/>
          <p:cNvSpPr>
            <a:spLocks noGrp="1"/>
          </p:cNvSpPr>
          <p:nvPr>
            <p:ph type="ftr" sz="quarter" idx="11"/>
          </p:nvPr>
        </p:nvSpPr>
        <p:spPr/>
        <p:txBody>
          <a:bodyPr/>
          <a:lstStyle/>
          <a:p>
            <a:r>
              <a:rPr lang="nl-NL"/>
              <a:t>Workshop NVvP: CBD</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42613796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1_Vergelijking">
    <p:spTree>
      <p:nvGrpSpPr>
        <p:cNvPr id="1" name=""/>
        <p:cNvGrpSpPr/>
        <p:nvPr/>
      </p:nvGrpSpPr>
      <p:grpSpPr>
        <a:xfrm>
          <a:off x="0" y="0"/>
          <a:ext cx="0" cy="0"/>
          <a:chOff x="0" y="0"/>
          <a:chExt cx="0" cy="0"/>
        </a:xfrm>
      </p:grpSpPr>
      <p:sp>
        <p:nvSpPr>
          <p:cNvPr id="98" name="Shape 98"/>
          <p:cNvSpPr>
            <a:spLocks noGrp="1"/>
          </p:cNvSpPr>
          <p:nvPr>
            <p:ph type="body" sz="quarter" idx="1"/>
          </p:nvPr>
        </p:nvSpPr>
        <p:spPr>
          <a:xfrm>
            <a:off x="566738" y="851296"/>
            <a:ext cx="4003677" cy="634841"/>
          </a:xfrm>
          <a:prstGeom prst="rect">
            <a:avLst/>
          </a:prstGeom>
        </p:spPr>
        <p:txBody>
          <a:bodyPr anchor="b"/>
          <a:lstStyle>
            <a:lvl1pPr>
              <a:defRPr b="1">
                <a:solidFill>
                  <a:schemeClr val="accent1"/>
                </a:solidFill>
              </a:defRPr>
            </a:lvl1pPr>
          </a:lstStyle>
          <a:p>
            <a:r>
              <a:t>Click to edit Master text styles</a:t>
            </a:r>
          </a:p>
        </p:txBody>
      </p:sp>
      <p:sp>
        <p:nvSpPr>
          <p:cNvPr id="99" name="Shape 99"/>
          <p:cNvSpPr>
            <a:spLocks noGrp="1"/>
          </p:cNvSpPr>
          <p:nvPr>
            <p:ph type="body" sz="quarter" idx="13"/>
          </p:nvPr>
        </p:nvSpPr>
        <p:spPr>
          <a:xfrm>
            <a:off x="4852989" y="851296"/>
            <a:ext cx="4004633" cy="634841"/>
          </a:xfrm>
          <a:prstGeom prst="rect">
            <a:avLst/>
          </a:prstGeom>
        </p:spPr>
        <p:txBody>
          <a:bodyPr anchor="b"/>
          <a:lstStyle/>
          <a:p>
            <a:endParaRPr/>
          </a:p>
        </p:txBody>
      </p:sp>
      <p:sp>
        <p:nvSpPr>
          <p:cNvPr id="100" name="Shape 100"/>
          <p:cNvSpPr>
            <a:spLocks noGrp="1"/>
          </p:cNvSpPr>
          <p:nvPr>
            <p:ph type="title"/>
          </p:nvPr>
        </p:nvSpPr>
        <p:spPr>
          <a:xfrm>
            <a:off x="566738" y="3"/>
            <a:ext cx="6558531" cy="640556"/>
          </a:xfrm>
          <a:prstGeom prst="rect">
            <a:avLst/>
          </a:prstGeom>
        </p:spPr>
        <p:txBody>
          <a:bodyPr/>
          <a:lstStyle/>
          <a:p>
            <a:r>
              <a:t>Click to edit Master title style</a:t>
            </a:r>
          </a:p>
        </p:txBody>
      </p:sp>
      <p:sp>
        <p:nvSpPr>
          <p:cNvPr id="5" name="Shape 101">
            <a:extLst>
              <a:ext uri="{FF2B5EF4-FFF2-40B4-BE49-F238E27FC236}">
                <a16:creationId xmlns:a16="http://schemas.microsoft.com/office/drawing/2014/main" id="{F528B6F0-B0B7-46A8-B6A5-5FC3E6B6DC64}"/>
              </a:ext>
            </a:extLst>
          </p:cNvPr>
          <p:cNvSpPr>
            <a:spLocks noGrp="1"/>
          </p:cNvSpPr>
          <p:nvPr>
            <p:ph type="sldNum" sz="quarter" idx="14"/>
          </p:nvPr>
        </p:nvSpPr>
        <p:spPr>
          <a:xfrm>
            <a:off x="7807327" y="4886325"/>
            <a:ext cx="644525" cy="25717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6E7A5DEC-A1CE-48C9-95C5-896409F85EC0}" type="slidenum">
              <a:rPr lang="nl-NL" altLang="nl-NL"/>
              <a:pPr>
                <a:defRPr/>
              </a:pPr>
              <a:t>‹nr.›</a:t>
            </a:fld>
            <a:endParaRPr lang="nl-NL" altLang="nl-NL"/>
          </a:p>
        </p:txBody>
      </p:sp>
    </p:spTree>
    <p:extLst>
      <p:ext uri="{BB962C8B-B14F-4D97-AF65-F5344CB8AC3E}">
        <p14:creationId xmlns:p14="http://schemas.microsoft.com/office/powerpoint/2010/main" val="176527318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NVvP tekst + afb">
    <p:bg>
      <p:bgPr>
        <a:solidFill>
          <a:srgbClr val="FFFFFF"/>
        </a:solidFill>
        <a:effectLst/>
      </p:bgPr>
    </p:bg>
    <p:spTree>
      <p:nvGrpSpPr>
        <p:cNvPr id="1" name=""/>
        <p:cNvGrpSpPr/>
        <p:nvPr/>
      </p:nvGrpSpPr>
      <p:grpSpPr>
        <a:xfrm>
          <a:off x="0" y="0"/>
          <a:ext cx="0" cy="0"/>
          <a:chOff x="0" y="0"/>
          <a:chExt cx="0" cy="0"/>
        </a:xfrm>
      </p:grpSpPr>
      <p:pic>
        <p:nvPicPr>
          <p:cNvPr id="2" name="Picture 3"/>
          <p:cNvPicPr>
            <a:picLocks noChangeAspect="1"/>
          </p:cNvPicPr>
          <p:nvPr/>
        </p:nvPicPr>
        <p:blipFill>
          <a:blip r:embed="rId2"/>
          <a:srcRect/>
          <a:stretch>
            <a:fillRect/>
          </a:stretch>
        </p:blipFill>
        <p:spPr>
          <a:xfrm>
            <a:off x="0" y="1"/>
            <a:ext cx="9144000" cy="5144615"/>
          </a:xfrm>
          <a:prstGeom prst="rect">
            <a:avLst/>
          </a:prstGeom>
          <a:noFill/>
          <a:ln>
            <a:noFill/>
          </a:ln>
        </p:spPr>
      </p:pic>
      <p:sp>
        <p:nvSpPr>
          <p:cNvPr id="3" name="Tijdelijke aanduiding voor inhoud 2"/>
          <p:cNvSpPr txBox="1">
            <a:spLocks noGrp="1"/>
          </p:cNvSpPr>
          <p:nvPr>
            <p:ph sz="quarter" idx="4294967295"/>
          </p:nvPr>
        </p:nvSpPr>
        <p:spPr>
          <a:xfrm>
            <a:off x="360000" y="683999"/>
            <a:ext cx="8424001" cy="719998"/>
          </a:xfrm>
          <a:prstGeom prst="rect">
            <a:avLst/>
          </a:prstGeom>
          <a:noFill/>
          <a:ln>
            <a:noFill/>
          </a:ln>
        </p:spPr>
        <p:txBody>
          <a:bodyPr vert="horz" wrap="square" lIns="0" tIns="0" rIns="0" bIns="0" anchor="t" anchorCtr="1" compatLnSpc="1"/>
          <a:lstStyle>
            <a:lvl1pPr marL="0" marR="0" lvl="0" indent="0" algn="l" defTabSz="914378"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60000" y="252000"/>
            <a:ext cx="8424001" cy="359999"/>
          </a:xfrm>
          <a:prstGeom prst="rect">
            <a:avLst/>
          </a:prstGeom>
          <a:noFill/>
          <a:ln>
            <a:noFill/>
          </a:ln>
        </p:spPr>
        <p:txBody>
          <a:bodyPr vert="horz" wrap="square" lIns="0" tIns="0" rIns="0" bIns="0" anchor="t" anchorCtr="1" compatLnSpc="1"/>
          <a:lstStyle>
            <a:lvl1pPr marL="0" marR="0" lvl="0" indent="0" algn="ctr" defTabSz="914378"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dirty="0"/>
              <a:t>Titel</a:t>
            </a:r>
          </a:p>
        </p:txBody>
      </p:sp>
    </p:spTree>
    <p:extLst>
      <p:ext uri="{BB962C8B-B14F-4D97-AF65-F5344CB8AC3E}">
        <p14:creationId xmlns:p14="http://schemas.microsoft.com/office/powerpoint/2010/main" val="248776061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VvP afb links 1">
    <p:bg>
      <p:bgPr>
        <a:solidFill>
          <a:srgbClr val="FFFF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9144000" cy="5144332"/>
          </a:xfrm>
          <a:prstGeom prst="rect">
            <a:avLst/>
          </a:prstGeom>
          <a:noFill/>
          <a:ln>
            <a:noFill/>
          </a:ln>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68478302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NVvP afb links 2">
    <p:bg>
      <p:bgPr>
        <a:solidFill>
          <a:srgbClr val="FFFFFF"/>
        </a:solidFill>
        <a:effectLst/>
      </p:bgPr>
    </p:bg>
    <p:spTree>
      <p:nvGrpSpPr>
        <p:cNvPr id="1" name=""/>
        <p:cNvGrpSpPr/>
        <p:nvPr/>
      </p:nvGrpSpPr>
      <p:grpSpPr>
        <a:xfrm>
          <a:off x="0" y="0"/>
          <a:ext cx="0" cy="0"/>
          <a:chOff x="0" y="0"/>
          <a:chExt cx="0" cy="0"/>
        </a:xfrm>
      </p:grpSpPr>
      <p:pic>
        <p:nvPicPr>
          <p:cNvPr id="2052"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129223338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VvP afb links 3">
    <p:bg>
      <p:bgPr>
        <a:solidFill>
          <a:srgbClr val="FFFFFF"/>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4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93182072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VvP afb links 4">
    <p:bg>
      <p:bgPr>
        <a:solidFill>
          <a:srgbClr val="FFFFFF"/>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4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290563386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VvP afb links 5">
    <p:bg>
      <p:bgPr>
        <a:solidFill>
          <a:srgbClr val="FFFFFF"/>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177357384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VvP afb links 6">
    <p:bg>
      <p:bgPr>
        <a:solidFill>
          <a:srgbClr val="FFFFFF"/>
        </a:solid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4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jdelijke aanduiding voor inhoud 2"/>
          <p:cNvSpPr txBox="1">
            <a:spLocks noGrp="1"/>
          </p:cNvSpPr>
          <p:nvPr>
            <p:ph sz="quarter" idx="4294967295"/>
          </p:nvPr>
        </p:nvSpPr>
        <p:spPr>
          <a:xfrm>
            <a:off x="3456002" y="1206002"/>
            <a:ext cx="5327998" cy="3240002"/>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456002" y="774003"/>
            <a:ext cx="5327998" cy="359999"/>
          </a:xfrm>
          <a:prstGeom prst="rect">
            <a:avLst/>
          </a:prstGeom>
          <a:noFill/>
          <a:ln>
            <a:noFill/>
          </a:ln>
        </p:spPr>
        <p:txBody>
          <a:bodyPr vert="horz" wrap="square" lIns="0" tIns="0" rIns="0" bIns="0" anchor="t" anchorCtr="0" compatLnSpc="1"/>
          <a:lstStyle>
            <a:lvl1pPr marL="0" marR="0" lvl="0" indent="0" algn="l"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a:t>Titel</a:t>
            </a:r>
          </a:p>
        </p:txBody>
      </p:sp>
    </p:spTree>
    <p:extLst>
      <p:ext uri="{BB962C8B-B14F-4D97-AF65-F5344CB8AC3E}">
        <p14:creationId xmlns:p14="http://schemas.microsoft.com/office/powerpoint/2010/main" val="284459002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VvP tekst + afb">
    <p:bg>
      <p:bgPr>
        <a:solidFill>
          <a:srgbClr val="FFFFFF"/>
        </a:solidFill>
        <a:effectLst/>
      </p:bgPr>
    </p:bg>
    <p:spTree>
      <p:nvGrpSpPr>
        <p:cNvPr id="1" name=""/>
        <p:cNvGrpSpPr/>
        <p:nvPr/>
      </p:nvGrpSpPr>
      <p:grpSpPr>
        <a:xfrm>
          <a:off x="0" y="0"/>
          <a:ext cx="0" cy="0"/>
          <a:chOff x="0" y="0"/>
          <a:chExt cx="0" cy="0"/>
        </a:xfrm>
      </p:grpSpPr>
      <p:pic>
        <p:nvPicPr>
          <p:cNvPr id="2" name="Picture 3"/>
          <p:cNvPicPr>
            <a:picLocks noChangeAspect="1"/>
          </p:cNvPicPr>
          <p:nvPr/>
        </p:nvPicPr>
        <p:blipFill>
          <a:blip r:embed="rId2"/>
          <a:srcRect/>
          <a:stretch>
            <a:fillRect/>
          </a:stretch>
        </p:blipFill>
        <p:spPr>
          <a:xfrm>
            <a:off x="0" y="0"/>
            <a:ext cx="9144000" cy="5144615"/>
          </a:xfrm>
          <a:prstGeom prst="rect">
            <a:avLst/>
          </a:prstGeom>
          <a:noFill/>
          <a:ln>
            <a:noFill/>
          </a:ln>
        </p:spPr>
      </p:pic>
      <p:sp>
        <p:nvSpPr>
          <p:cNvPr id="3" name="Tijdelijke aanduiding voor inhoud 2"/>
          <p:cNvSpPr txBox="1">
            <a:spLocks noGrp="1"/>
          </p:cNvSpPr>
          <p:nvPr>
            <p:ph sz="quarter" idx="4294967295"/>
          </p:nvPr>
        </p:nvSpPr>
        <p:spPr>
          <a:xfrm>
            <a:off x="359999" y="683998"/>
            <a:ext cx="8424001" cy="719998"/>
          </a:xfrm>
          <a:prstGeom prst="rect">
            <a:avLst/>
          </a:prstGeom>
          <a:noFill/>
          <a:ln>
            <a:noFill/>
          </a:ln>
        </p:spPr>
        <p:txBody>
          <a:bodyPr vert="horz" wrap="square" lIns="0" tIns="0" rIns="0" bIns="0" anchor="t" anchorCtr="1" compatLnSpc="1"/>
          <a:lstStyle>
            <a:lvl1pPr marL="0" marR="0" lvl="0" indent="0" algn="l" defTabSz="914400" rtl="0" fontAlgn="auto" hangingPunct="1">
              <a:lnSpc>
                <a:spcPct val="150000"/>
              </a:lnSpc>
              <a:spcBef>
                <a:spcPts val="400"/>
              </a:spcBef>
              <a:spcAft>
                <a:spcPts val="0"/>
              </a:spcAft>
              <a:buNone/>
              <a:tabLst/>
              <a:defRPr lang="nl-NL" sz="1600" b="0" i="0" u="none" strike="noStrike" kern="1200" cap="none" spc="0" baseline="0">
                <a:solidFill>
                  <a:srgbClr val="000000"/>
                </a:solidFill>
                <a:uFillTx/>
                <a:latin typeface="Gill Sans MT"/>
              </a:defRPr>
            </a:lvl1pPr>
          </a:lstStyle>
          <a:p>
            <a:pPr lvl="0"/>
            <a:r>
              <a:rPr lang="nl-NL"/>
              <a:t>Tekst</a:t>
            </a:r>
          </a:p>
        </p:txBody>
      </p:sp>
      <p:sp>
        <p:nvSpPr>
          <p:cNvPr id="4" name="Tijdelijke aanduiding voor tekst 15" title="Titel"/>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lvl1pPr marL="0" marR="0" lvl="0" indent="0" algn="ctr"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dirty="0"/>
              <a:t>Titel</a:t>
            </a:r>
          </a:p>
        </p:txBody>
      </p:sp>
    </p:spTree>
    <p:extLst>
      <p:ext uri="{BB962C8B-B14F-4D97-AF65-F5344CB8AC3E}">
        <p14:creationId xmlns:p14="http://schemas.microsoft.com/office/powerpoint/2010/main" val="372286936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7" r:id="rId6"/>
    <p:sldLayoutId id="2147483658" r:id="rId7"/>
    <p:sldLayoutId id="2147483659" r:id="rId8"/>
    <p:sldLayoutId id="2147483652" r:id="rId9"/>
    <p:sldLayoutId id="2147483653" r:id="rId10"/>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01C7D620-50AB-462F-9482-C7373CCE4264}" type="datetime1">
              <a:rPr lang="en-US" smtClean="0"/>
              <a:t>7/29/2020</a:t>
            </a:fld>
            <a:endParaRPr lang="en-US" dirty="0"/>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r>
              <a:rPr lang="nl-NL"/>
              <a:t>Workshop NVvP: CBD</a:t>
            </a:r>
            <a:endParaRPr lang="en-US" dirty="0"/>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246814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hd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video" Target="https://www.youtube.com/embed/UpiAW0bQq1A" TargetMode="Externa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hyperlink" Target="http://www.cru-plus.nl/beoordelingssystematiek/#/lessons/L6W-SrJgSoFOWCAFAeZRukkwCLFY7L_u"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4" name="Ondertitel 2" title="Subtitel">
            <a:extLst>
              <a:ext uri="{FF2B5EF4-FFF2-40B4-BE49-F238E27FC236}">
                <a16:creationId xmlns:a16="http://schemas.microsoft.com/office/drawing/2014/main" id="{C0281868-4B66-45B2-AA4C-AAC017B2563C}"/>
              </a:ext>
            </a:extLst>
          </p:cNvPr>
          <p:cNvSpPr txBox="1">
            <a:spLocks noGrp="1"/>
          </p:cNvSpPr>
          <p:nvPr>
            <p:ph type="subTitle" sz="quarter" idx="4294967295" hasCustomPrompt="1"/>
          </p:nvPr>
        </p:nvSpPr>
        <p:spPr>
          <a:xfrm>
            <a:off x="359999" y="2169190"/>
            <a:ext cx="8424001" cy="1338664"/>
          </a:xfrm>
          <a:prstGeom prst="rect">
            <a:avLst/>
          </a:prstGeom>
          <a:noFill/>
          <a:ln>
            <a:noFill/>
          </a:ln>
        </p:spPr>
        <p:txBody>
          <a:bodyPr vert="horz" wrap="square" lIns="0" tIns="0" rIns="0" bIns="0" anchor="t" anchorCtr="1" compatLnSpc="1"/>
          <a:lstStyle>
            <a:lvl1pPr marL="0" marR="0" lvl="0" indent="0" algn="ctr" defTabSz="914400" rtl="0" fontAlgn="auto" hangingPunct="1">
              <a:lnSpc>
                <a:spcPct val="100000"/>
              </a:lnSpc>
              <a:spcBef>
                <a:spcPts val="300"/>
              </a:spcBef>
              <a:spcAft>
                <a:spcPts val="0"/>
              </a:spcAft>
              <a:buNone/>
              <a:tabLst/>
              <a:defRPr lang="nl-NL" sz="1400" b="0" i="0" u="none" strike="noStrike" kern="1200" cap="none" spc="300" baseline="0">
                <a:solidFill>
                  <a:srgbClr val="A7A9AC"/>
                </a:solidFill>
                <a:uFillTx/>
                <a:latin typeface="Gill Sans MT" pitchFamily="34"/>
              </a:defRPr>
            </a:lvl1pPr>
          </a:lstStyle>
          <a:p>
            <a:pPr lvl="0"/>
            <a:r>
              <a:rPr lang="nl-NL" dirty="0"/>
              <a:t>Workshop</a:t>
            </a:r>
          </a:p>
        </p:txBody>
      </p:sp>
      <p:sp>
        <p:nvSpPr>
          <p:cNvPr id="5" name="Tijdelijke aanduiding voor tekst 13" title="Titel">
            <a:extLst>
              <a:ext uri="{FF2B5EF4-FFF2-40B4-BE49-F238E27FC236}">
                <a16:creationId xmlns:a16="http://schemas.microsoft.com/office/drawing/2014/main" id="{12508961-8902-46C6-9F24-F07391C02D7B}"/>
              </a:ext>
            </a:extLst>
          </p:cNvPr>
          <p:cNvSpPr txBox="1">
            <a:spLocks noGrp="1"/>
          </p:cNvSpPr>
          <p:nvPr>
            <p:ph type="body" sz="quarter" idx="4294967295" hasCustomPrompt="1"/>
          </p:nvPr>
        </p:nvSpPr>
        <p:spPr>
          <a:xfrm>
            <a:off x="704799" y="2439189"/>
            <a:ext cx="8424001" cy="359999"/>
          </a:xfrm>
          <a:prstGeom prst="rect">
            <a:avLst/>
          </a:prstGeom>
          <a:noFill/>
          <a:ln>
            <a:noFill/>
          </a:ln>
        </p:spPr>
        <p:txBody>
          <a:bodyPr vert="horz" wrap="square" lIns="0" tIns="0" rIns="0" bIns="0" anchor="t" anchorCtr="1" compatLnSpc="1"/>
          <a:lstStyle>
            <a:lvl1pPr marL="0" marR="0" lvl="0" indent="0" algn="ctr" defTabSz="914400" rtl="0" fontAlgn="auto" hangingPunct="1">
              <a:lnSpc>
                <a:spcPct val="100000"/>
              </a:lnSpc>
              <a:spcBef>
                <a:spcPts val="600"/>
              </a:spcBef>
              <a:spcAft>
                <a:spcPts val="0"/>
              </a:spcAft>
              <a:buNone/>
              <a:tabLst/>
              <a:defRPr lang="nl-NL" sz="2400" b="0" i="0" u="none" strike="noStrike" kern="1200" cap="none" spc="300" baseline="0">
                <a:solidFill>
                  <a:srgbClr val="F78E1E"/>
                </a:solidFill>
                <a:uFillTx/>
                <a:latin typeface="Gill Sans MT"/>
              </a:defRPr>
            </a:lvl1pPr>
          </a:lstStyle>
          <a:p>
            <a:pPr lvl="0"/>
            <a:r>
              <a:rPr lang="nl-NL" dirty="0"/>
              <a:t>Case Based Discussion (CBD) </a:t>
            </a:r>
          </a:p>
        </p:txBody>
      </p:sp>
      <p:sp>
        <p:nvSpPr>
          <p:cNvPr id="6" name="Tekstvak 5">
            <a:extLst>
              <a:ext uri="{FF2B5EF4-FFF2-40B4-BE49-F238E27FC236}">
                <a16:creationId xmlns:a16="http://schemas.microsoft.com/office/drawing/2014/main" id="{7D4F97FA-A9C3-4328-A4E8-ED69392E3D31}"/>
              </a:ext>
            </a:extLst>
          </p:cNvPr>
          <p:cNvSpPr txBox="1"/>
          <p:nvPr/>
        </p:nvSpPr>
        <p:spPr>
          <a:xfrm>
            <a:off x="2195736" y="4443958"/>
            <a:ext cx="4572000" cy="261610"/>
          </a:xfrm>
          <a:prstGeom prst="rect">
            <a:avLst/>
          </a:prstGeom>
          <a:noFill/>
        </p:spPr>
        <p:txBody>
          <a:bodyPr wrap="square">
            <a:spAutoFit/>
          </a:bodyPr>
          <a:lstStyle/>
          <a:p>
            <a:pPr lvl="0" algn="ctr"/>
            <a:r>
              <a:rPr lang="nl-NL" sz="1100" dirty="0">
                <a:solidFill>
                  <a:schemeClr val="bg1">
                    <a:lumMod val="75000"/>
                  </a:schemeClr>
                </a:solidFill>
              </a:rPr>
              <a:t>Versie 20200729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FA29D88-A7FD-4CC6-A0C5-E3B5B6EE2926}"/>
              </a:ext>
            </a:extLst>
          </p:cNvPr>
          <p:cNvSpPr>
            <a:spLocks noGrp="1"/>
          </p:cNvSpPr>
          <p:nvPr>
            <p:ph sz="quarter" idx="4294967295"/>
          </p:nvPr>
        </p:nvSpPr>
        <p:spPr>
          <a:xfrm>
            <a:off x="359999" y="683998"/>
            <a:ext cx="4139993" cy="3255904"/>
          </a:xfrm>
        </p:spPr>
        <p:txBody>
          <a:bodyPr/>
          <a:lstStyle/>
          <a:p>
            <a:pPr marL="342900" lvl="0" indent="-342900" defTabSz="457200">
              <a:lnSpc>
                <a:spcPct val="100000"/>
              </a:lnSpc>
              <a:spcBef>
                <a:spcPts val="1000"/>
              </a:spcBef>
              <a:buClr>
                <a:srgbClr val="FF9933"/>
              </a:buClr>
              <a:buSzPct val="80000"/>
              <a:buFont typeface="Wingdings 3" charset="2"/>
              <a:buAutoNum type="arabicPlain"/>
            </a:pPr>
            <a:r>
              <a:rPr lang="nl-NL" sz="1800" dirty="0">
                <a:solidFill>
                  <a:srgbClr val="000000">
                    <a:lumMod val="75000"/>
                    <a:lumOff val="25000"/>
                  </a:srgbClr>
                </a:solidFill>
                <a:latin typeface="Gill Sans MT" panose="020B0502020104020203" pitchFamily="34" charset="0"/>
                <a:ea typeface="+mn-ea"/>
                <a:cs typeface="+mn-cs"/>
              </a:rPr>
              <a:t>Wat heb je gedaan in deze situatie?</a:t>
            </a:r>
          </a:p>
          <a:p>
            <a:pPr marL="342900" lvl="0" indent="-342900" defTabSz="457200">
              <a:lnSpc>
                <a:spcPct val="100000"/>
              </a:lnSpc>
              <a:spcBef>
                <a:spcPts val="1000"/>
              </a:spcBef>
              <a:buClr>
                <a:srgbClr val="FF9933"/>
              </a:buClr>
              <a:buSzPct val="80000"/>
              <a:buFont typeface="Wingdings 3" charset="2"/>
              <a:buAutoNum type="arabicPlain"/>
            </a:pPr>
            <a:r>
              <a:rPr lang="nl-NL" sz="1800" dirty="0">
                <a:solidFill>
                  <a:srgbClr val="000000">
                    <a:lumMod val="75000"/>
                    <a:lumOff val="25000"/>
                  </a:srgbClr>
                </a:solidFill>
                <a:latin typeface="Gill Sans MT" panose="020B0502020104020203" pitchFamily="34" charset="0"/>
                <a:ea typeface="+mn-ea"/>
                <a:cs typeface="+mn-cs"/>
              </a:rPr>
              <a:t>Wat waren je overwegingen? Wat is de pathofysiologische achtergrond? </a:t>
            </a:r>
          </a:p>
          <a:p>
            <a:pPr marL="342900" lvl="0" indent="-342900" defTabSz="457200">
              <a:lnSpc>
                <a:spcPct val="100000"/>
              </a:lnSpc>
              <a:spcBef>
                <a:spcPts val="1000"/>
              </a:spcBef>
              <a:buClr>
                <a:srgbClr val="FF9933"/>
              </a:buClr>
              <a:buSzPct val="80000"/>
              <a:buFont typeface="Wingdings 3" charset="2"/>
              <a:buAutoNum type="arabicPlain"/>
            </a:pPr>
            <a:r>
              <a:rPr lang="nl-NL" sz="1800" dirty="0">
                <a:solidFill>
                  <a:srgbClr val="000000">
                    <a:lumMod val="75000"/>
                    <a:lumOff val="25000"/>
                  </a:srgbClr>
                </a:solidFill>
                <a:latin typeface="Gill Sans MT" panose="020B0502020104020203" pitchFamily="34" charset="0"/>
                <a:ea typeface="+mn-ea"/>
                <a:cs typeface="+mn-cs"/>
              </a:rPr>
              <a:t>Welke risico’s waren er en welke mogelijke complicaties? Wat zou je doen in deze gevallen? </a:t>
            </a:r>
          </a:p>
          <a:p>
            <a:pPr marL="342900" lvl="0" indent="-342900" defTabSz="457200">
              <a:lnSpc>
                <a:spcPct val="100000"/>
              </a:lnSpc>
              <a:spcBef>
                <a:spcPts val="1000"/>
              </a:spcBef>
              <a:buClr>
                <a:srgbClr val="FF9933"/>
              </a:buClr>
              <a:buSzPct val="80000"/>
              <a:buFont typeface="Wingdings 3" charset="2"/>
              <a:buAutoNum type="arabicPlain"/>
            </a:pPr>
            <a:r>
              <a:rPr lang="nl-NL" sz="1800" dirty="0">
                <a:solidFill>
                  <a:srgbClr val="000000">
                    <a:lumMod val="75000"/>
                    <a:lumOff val="25000"/>
                  </a:srgbClr>
                </a:solidFill>
                <a:latin typeface="Gill Sans MT" panose="020B0502020104020203" pitchFamily="34" charset="0"/>
                <a:ea typeface="+mn-ea"/>
                <a:cs typeface="+mn-cs"/>
              </a:rPr>
              <a:t>Wat zou er anders zijn wanneer de patiënt of de situatie anders was? Wat zou je anders doen? Denk bv. aan verschillen in leeftijd, voorgeschiedenis, tijdstip of locatie.</a:t>
            </a:r>
          </a:p>
          <a:p>
            <a:pPr marL="342900" lvl="0" indent="-342900" defTabSz="457200">
              <a:lnSpc>
                <a:spcPct val="100000"/>
              </a:lnSpc>
              <a:spcBef>
                <a:spcPts val="1000"/>
              </a:spcBef>
              <a:buClr>
                <a:srgbClr val="FF9933"/>
              </a:buClr>
              <a:buSzPct val="80000"/>
              <a:buFont typeface="Wingdings 3" charset="2"/>
              <a:buAutoNum type="arabicPlain"/>
            </a:pPr>
            <a:r>
              <a:rPr lang="nl-NL" sz="1800" i="1" dirty="0">
                <a:solidFill>
                  <a:srgbClr val="000000">
                    <a:lumMod val="75000"/>
                    <a:lumOff val="25000"/>
                  </a:srgbClr>
                </a:solidFill>
                <a:latin typeface="Gill Sans MT" panose="020B0502020104020203" pitchFamily="34" charset="0"/>
                <a:ea typeface="+mn-ea"/>
                <a:cs typeface="+mn-cs"/>
              </a:rPr>
              <a:t>Kan</a:t>
            </a:r>
            <a:r>
              <a:rPr lang="nl-NL" sz="1800" dirty="0">
                <a:solidFill>
                  <a:srgbClr val="000000">
                    <a:lumMod val="75000"/>
                    <a:lumOff val="25000"/>
                  </a:srgbClr>
                </a:solidFill>
                <a:latin typeface="Gill Sans MT" panose="020B0502020104020203" pitchFamily="34" charset="0"/>
                <a:ea typeface="+mn-ea"/>
                <a:cs typeface="+mn-cs"/>
              </a:rPr>
              <a:t> </a:t>
            </a:r>
            <a:r>
              <a:rPr lang="nl-NL" sz="1800" i="1" dirty="0">
                <a:solidFill>
                  <a:srgbClr val="000000">
                    <a:lumMod val="75000"/>
                    <a:lumOff val="25000"/>
                  </a:srgbClr>
                </a:solidFill>
                <a:latin typeface="Gill Sans MT" panose="020B0502020104020203" pitchFamily="34" charset="0"/>
                <a:ea typeface="+mn-ea"/>
                <a:cs typeface="+mn-cs"/>
              </a:rPr>
              <a:t>de beroepsactiviteit aan aios worden toevertrouwd?</a:t>
            </a:r>
            <a:endParaRPr lang="nl-NL" sz="1800" dirty="0">
              <a:solidFill>
                <a:srgbClr val="000000">
                  <a:lumMod val="75000"/>
                  <a:lumOff val="25000"/>
                </a:srgbClr>
              </a:solidFill>
              <a:latin typeface="Gill Sans MT" panose="020B0502020104020203" pitchFamily="34" charset="0"/>
              <a:ea typeface="+mn-ea"/>
              <a:cs typeface="+mn-cs"/>
            </a:endParaRPr>
          </a:p>
          <a:p>
            <a:endParaRPr lang="nl-NL" sz="1800" dirty="0"/>
          </a:p>
        </p:txBody>
      </p:sp>
      <p:sp>
        <p:nvSpPr>
          <p:cNvPr id="3" name="Tijdelijke aanduiding voor tekst 2">
            <a:extLst>
              <a:ext uri="{FF2B5EF4-FFF2-40B4-BE49-F238E27FC236}">
                <a16:creationId xmlns:a16="http://schemas.microsoft.com/office/drawing/2014/main" id="{C204B837-6434-401D-8604-9392B1D3F0B2}"/>
              </a:ext>
            </a:extLst>
          </p:cNvPr>
          <p:cNvSpPr>
            <a:spLocks noGrp="1"/>
          </p:cNvSpPr>
          <p:nvPr>
            <p:ph type="body" sz="quarter" idx="4294967295"/>
          </p:nvPr>
        </p:nvSpPr>
        <p:spPr/>
        <p:txBody>
          <a:bodyPr/>
          <a:lstStyle/>
          <a:p>
            <a:br>
              <a:rPr lang="nl-NL" dirty="0">
                <a:latin typeface="Gill Sans MT" panose="020B0502020104020203" pitchFamily="34" charset="0"/>
              </a:rPr>
            </a:br>
            <a:endParaRPr lang="nl-NL" dirty="0"/>
          </a:p>
        </p:txBody>
      </p:sp>
      <p:sp>
        <p:nvSpPr>
          <p:cNvPr id="4" name="Tijdelijke aanduiding voor inhoud 7">
            <a:extLst>
              <a:ext uri="{FF2B5EF4-FFF2-40B4-BE49-F238E27FC236}">
                <a16:creationId xmlns:a16="http://schemas.microsoft.com/office/drawing/2014/main" id="{BB110C13-5749-45B4-8A51-70A9E60F1B06}"/>
              </a:ext>
            </a:extLst>
          </p:cNvPr>
          <p:cNvSpPr txBox="1">
            <a:spLocks/>
          </p:cNvSpPr>
          <p:nvPr/>
        </p:nvSpPr>
        <p:spPr>
          <a:xfrm>
            <a:off x="4579758" y="683998"/>
            <a:ext cx="4449066" cy="295232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nl-NL" dirty="0">
                <a:latin typeface="Gill Sans MT" panose="020B0502020104020203" pitchFamily="34" charset="0"/>
              </a:rPr>
              <a:t>Laat de aios de casus uitleggen en de relatie tot de specifieke EPA. </a:t>
            </a:r>
          </a:p>
          <a:p>
            <a:r>
              <a:rPr lang="nl-NL" dirty="0">
                <a:latin typeface="Gill Sans MT" panose="020B0502020104020203" pitchFamily="34" charset="0"/>
              </a:rPr>
              <a:t>Onderzoek wat de mate van begrip is</a:t>
            </a:r>
          </a:p>
          <a:p>
            <a:r>
              <a:rPr lang="nl-NL" dirty="0">
                <a:latin typeface="Gill Sans MT" panose="020B0502020104020203" pitchFamily="34" charset="0"/>
              </a:rPr>
              <a:t>Stel vast in hoeverre de aios voorbereid is om met deze risico’s en complicaties om te gaan</a:t>
            </a:r>
          </a:p>
          <a:p>
            <a:r>
              <a:rPr lang="nl-NL" dirty="0">
                <a:latin typeface="Gill Sans MT" panose="020B0502020104020203" pitchFamily="34" charset="0"/>
              </a:rPr>
              <a:t>Bepaal of de aios in staat is deze EPA uit te voeren onder verschillende omstandigheden. </a:t>
            </a:r>
          </a:p>
        </p:txBody>
      </p:sp>
      <p:sp>
        <p:nvSpPr>
          <p:cNvPr id="5" name="Tijdelijke aanduiding voor tekst 2">
            <a:extLst>
              <a:ext uri="{FF2B5EF4-FFF2-40B4-BE49-F238E27FC236}">
                <a16:creationId xmlns:a16="http://schemas.microsoft.com/office/drawing/2014/main" id="{FB3D4457-30FC-4F6B-9CAE-1D9412F23133}"/>
              </a:ext>
            </a:extLst>
          </p:cNvPr>
          <p:cNvSpPr txBox="1">
            <a:spLocks noGrp="1"/>
          </p:cNvSpPr>
          <p:nvPr>
            <p:ph type="body" sz="quarter" idx="4294967295"/>
          </p:nvPr>
        </p:nvSpPr>
        <p:spPr>
          <a:xfrm>
            <a:off x="-612576" y="262260"/>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4 vragen bij het begeleiden van een CBD</a:t>
            </a:r>
          </a:p>
        </p:txBody>
      </p:sp>
    </p:spTree>
    <p:extLst>
      <p:ext uri="{BB962C8B-B14F-4D97-AF65-F5344CB8AC3E}">
        <p14:creationId xmlns:p14="http://schemas.microsoft.com/office/powerpoint/2010/main" val="176031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C04AE94-5696-4D27-BF9C-8AFE0E50CA55}"/>
              </a:ext>
            </a:extLst>
          </p:cNvPr>
          <p:cNvSpPr>
            <a:spLocks noGrp="1"/>
          </p:cNvSpPr>
          <p:nvPr>
            <p:ph sz="quarter" idx="4294967295"/>
          </p:nvPr>
        </p:nvSpPr>
        <p:spPr>
          <a:xfrm>
            <a:off x="359999" y="871790"/>
            <a:ext cx="8424001" cy="3399920"/>
          </a:xfrm>
        </p:spPr>
        <p:txBody>
          <a:bodyPr/>
          <a:lstStyle/>
          <a:p>
            <a:endParaRPr lang="nl-NL" sz="1800" b="1" dirty="0"/>
          </a:p>
          <a:p>
            <a:r>
              <a:rPr lang="nl-NL" sz="1800" b="1" dirty="0"/>
              <a:t>Case Based Discussion formatief: </a:t>
            </a:r>
            <a:br>
              <a:rPr lang="nl-NL" sz="1800" dirty="0"/>
            </a:br>
            <a:r>
              <a:rPr lang="nl-NL" sz="1800" dirty="0"/>
              <a:t>Gestructureerde bespreking van een klinische casus, formatief ingezet om feedback te geven op het niveau van kennis, klinisch redeneren en competentie te toetsen. </a:t>
            </a:r>
          </a:p>
          <a:p>
            <a:endParaRPr lang="nl-NL" sz="1800" b="1" dirty="0"/>
          </a:p>
          <a:p>
            <a:r>
              <a:rPr lang="nl-NL" sz="1800" b="1" dirty="0"/>
              <a:t>Case Based Discussion summatief</a:t>
            </a:r>
            <a:br>
              <a:rPr lang="nl-NL" sz="1800" dirty="0"/>
            </a:br>
            <a:r>
              <a:rPr lang="nl-NL" sz="1800" dirty="0"/>
              <a:t>Gestructureerde bespreking van een klinische casus in relatie tot een EPA, summatief ingezet om te beoordelen of de taak of activiteit aan de aios kan worden toevertrouwd. </a:t>
            </a:r>
          </a:p>
          <a:p>
            <a:r>
              <a:rPr lang="nl-NL" sz="1800" dirty="0"/>
              <a:t>Hier ook wel ‘</a:t>
            </a:r>
            <a:r>
              <a:rPr lang="nl-NL" sz="1800" dirty="0" err="1"/>
              <a:t>Entrustment</a:t>
            </a:r>
            <a:r>
              <a:rPr lang="nl-NL" sz="1800" dirty="0"/>
              <a:t> Based Discussion’ genoemd</a:t>
            </a:r>
          </a:p>
          <a:p>
            <a:endParaRPr lang="nl-NL" dirty="0"/>
          </a:p>
        </p:txBody>
      </p:sp>
      <p:sp>
        <p:nvSpPr>
          <p:cNvPr id="3" name="Tijdelijke aanduiding voor tekst 2">
            <a:extLst>
              <a:ext uri="{FF2B5EF4-FFF2-40B4-BE49-F238E27FC236}">
                <a16:creationId xmlns:a16="http://schemas.microsoft.com/office/drawing/2014/main" id="{C16D53F8-58F3-41E4-9488-6E291D9330D4}"/>
              </a:ext>
            </a:extLst>
          </p:cNvPr>
          <p:cNvSpPr>
            <a:spLocks noGrp="1"/>
          </p:cNvSpPr>
          <p:nvPr>
            <p:ph type="body" sz="quarter" idx="4294967295"/>
          </p:nvPr>
        </p:nvSpPr>
        <p:spPr/>
        <p:txBody>
          <a:bodyPr/>
          <a:lstStyle/>
          <a:p>
            <a:endParaRPr lang="nl-NL" dirty="0"/>
          </a:p>
        </p:txBody>
      </p:sp>
      <p:sp>
        <p:nvSpPr>
          <p:cNvPr id="4" name="Tijdelijke aanduiding voor tekst 2">
            <a:extLst>
              <a:ext uri="{FF2B5EF4-FFF2-40B4-BE49-F238E27FC236}">
                <a16:creationId xmlns:a16="http://schemas.microsoft.com/office/drawing/2014/main" id="{49025E76-7619-4F72-BDA4-3F6815189471}"/>
              </a:ext>
            </a:extLst>
          </p:cNvPr>
          <p:cNvSpPr txBox="1">
            <a:spLocks noGrp="1"/>
          </p:cNvSpPr>
          <p:nvPr>
            <p:ph type="body" sz="quarter" idx="4294967295"/>
          </p:nvPr>
        </p:nvSpPr>
        <p:spPr>
          <a:xfrm>
            <a:off x="-612576" y="262260"/>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CBD: formatief en summatief</a:t>
            </a:r>
          </a:p>
        </p:txBody>
      </p:sp>
    </p:spTree>
    <p:extLst>
      <p:ext uri="{BB962C8B-B14F-4D97-AF65-F5344CB8AC3E}">
        <p14:creationId xmlns:p14="http://schemas.microsoft.com/office/powerpoint/2010/main" val="2890764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txBox="1">
            <a:spLocks noGrp="1"/>
          </p:cNvSpPr>
          <p:nvPr>
            <p:ph type="body" sz="quarter" idx="4294967295"/>
          </p:nvPr>
        </p:nvSpPr>
        <p:spPr>
          <a:xfrm>
            <a:off x="4572000" y="251999"/>
            <a:ext cx="4212000" cy="375535"/>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CBD formulier in portfolio</a:t>
            </a:r>
          </a:p>
        </p:txBody>
      </p:sp>
      <p:pic>
        <p:nvPicPr>
          <p:cNvPr id="2" name="Afbeelding 1">
            <a:extLst>
              <a:ext uri="{FF2B5EF4-FFF2-40B4-BE49-F238E27FC236}">
                <a16:creationId xmlns:a16="http://schemas.microsoft.com/office/drawing/2014/main" id="{C86CF7F0-CDE4-41C7-A99B-E1138A3C4A20}"/>
              </a:ext>
            </a:extLst>
          </p:cNvPr>
          <p:cNvPicPr>
            <a:picLocks noChangeAspect="1"/>
          </p:cNvPicPr>
          <p:nvPr/>
        </p:nvPicPr>
        <p:blipFill>
          <a:blip r:embed="rId3"/>
          <a:stretch>
            <a:fillRect/>
          </a:stretch>
        </p:blipFill>
        <p:spPr>
          <a:xfrm>
            <a:off x="335036" y="0"/>
            <a:ext cx="4221490" cy="5143500"/>
          </a:xfrm>
          <a:prstGeom prst="rect">
            <a:avLst/>
          </a:prstGeom>
        </p:spPr>
      </p:pic>
    </p:spTree>
    <p:extLst>
      <p:ext uri="{BB962C8B-B14F-4D97-AF65-F5344CB8AC3E}">
        <p14:creationId xmlns:p14="http://schemas.microsoft.com/office/powerpoint/2010/main" val="717025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txBox="1">
            <a:spLocks noGrp="1"/>
          </p:cNvSpPr>
          <p:nvPr>
            <p:ph type="body" sz="quarter" idx="4294967295"/>
          </p:nvPr>
        </p:nvSpPr>
        <p:spPr>
          <a:xfrm>
            <a:off x="-612576" y="262260"/>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Het gaat allemaal om vertrouwen</a:t>
            </a:r>
          </a:p>
        </p:txBody>
      </p:sp>
      <p:pic>
        <p:nvPicPr>
          <p:cNvPr id="4" name="Tijdelijke aanduiding voor inhoud 10">
            <a:extLst>
              <a:ext uri="{FF2B5EF4-FFF2-40B4-BE49-F238E27FC236}">
                <a16:creationId xmlns:a16="http://schemas.microsoft.com/office/drawing/2014/main" id="{1C218131-21B3-4AE8-8217-3B861DBDC733}"/>
              </a:ext>
            </a:extLst>
          </p:cNvPr>
          <p:cNvPicPr>
            <a:picLocks noChangeAspect="1"/>
          </p:cNvPicPr>
          <p:nvPr/>
        </p:nvPicPr>
        <p:blipFill>
          <a:blip r:embed="rId3"/>
          <a:stretch>
            <a:fillRect/>
          </a:stretch>
        </p:blipFill>
        <p:spPr>
          <a:xfrm>
            <a:off x="7000028" y="15048"/>
            <a:ext cx="2176915" cy="2757276"/>
          </a:xfrm>
          <a:prstGeom prst="rect">
            <a:avLst/>
          </a:prstGeom>
        </p:spPr>
      </p:pic>
      <p:sp>
        <p:nvSpPr>
          <p:cNvPr id="5" name="Tijdelijke aanduiding voor tekst 4">
            <a:extLst>
              <a:ext uri="{FF2B5EF4-FFF2-40B4-BE49-F238E27FC236}">
                <a16:creationId xmlns:a16="http://schemas.microsoft.com/office/drawing/2014/main" id="{337E66E1-3BFA-4960-A3DB-CABA7CCE0BB7}"/>
              </a:ext>
            </a:extLst>
          </p:cNvPr>
          <p:cNvSpPr>
            <a:spLocks noGrp="1"/>
          </p:cNvSpPr>
          <p:nvPr>
            <p:ph type="body" sz="quarter" idx="4294967295"/>
          </p:nvPr>
        </p:nvSpPr>
        <p:spPr>
          <a:xfrm>
            <a:off x="7452320" y="3220558"/>
            <a:ext cx="1515887" cy="167094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dirty="0" err="1"/>
              <a:t>Ability</a:t>
            </a:r>
            <a:endParaRPr lang="nl-NL" b="1" dirty="0"/>
          </a:p>
          <a:p>
            <a:pPr algn="ctr"/>
            <a:r>
              <a:rPr lang="nl-NL" b="1" dirty="0" err="1"/>
              <a:t>Integrity</a:t>
            </a:r>
            <a:endParaRPr lang="nl-NL" b="1" dirty="0"/>
          </a:p>
          <a:p>
            <a:pPr algn="ctr"/>
            <a:r>
              <a:rPr lang="nl-NL" b="1" dirty="0" err="1"/>
              <a:t>Reliability</a:t>
            </a:r>
            <a:endParaRPr lang="nl-NL" b="1" dirty="0"/>
          </a:p>
          <a:p>
            <a:pPr algn="ctr"/>
            <a:r>
              <a:rPr lang="nl-NL" b="1" dirty="0" err="1"/>
              <a:t>Humility</a:t>
            </a:r>
            <a:endParaRPr lang="nl-NL" b="1" dirty="0"/>
          </a:p>
        </p:txBody>
      </p:sp>
      <p:sp>
        <p:nvSpPr>
          <p:cNvPr id="6" name="Rechthoek 5">
            <a:extLst>
              <a:ext uri="{FF2B5EF4-FFF2-40B4-BE49-F238E27FC236}">
                <a16:creationId xmlns:a16="http://schemas.microsoft.com/office/drawing/2014/main" id="{42C8719B-F114-40A5-8788-43E85891AED4}"/>
              </a:ext>
            </a:extLst>
          </p:cNvPr>
          <p:cNvSpPr/>
          <p:nvPr/>
        </p:nvSpPr>
        <p:spPr>
          <a:xfrm>
            <a:off x="825596" y="1163710"/>
            <a:ext cx="6174432" cy="3217227"/>
          </a:xfrm>
          <a:prstGeom prst="rect">
            <a:avLst/>
          </a:prstGeom>
        </p:spPr>
        <p:txBody>
          <a:bodyPr wrap="square">
            <a:spAutoFit/>
          </a:bodyPr>
          <a:lstStyle/>
          <a:p>
            <a:pPr>
              <a:lnSpc>
                <a:spcPct val="107000"/>
              </a:lnSpc>
              <a:spcAft>
                <a:spcPts val="800"/>
              </a:spcAft>
            </a:pPr>
            <a:r>
              <a:rPr lang="nl-NL" sz="2400" dirty="0">
                <a:latin typeface="Calibri" panose="020F0502020204030204" pitchFamily="34" charset="0"/>
                <a:ea typeface="Calibri" panose="020F0502020204030204" pitchFamily="34" charset="0"/>
                <a:cs typeface="Times New Roman" panose="02020603050405020304" pitchFamily="18" charset="0"/>
              </a:rPr>
              <a:t>Spreek met de aios over vertrouwen </a:t>
            </a:r>
          </a:p>
          <a:p>
            <a:pPr marL="742950" lvl="1" indent="-285750">
              <a:lnSpc>
                <a:spcPct val="107000"/>
              </a:lnSpc>
              <a:spcAft>
                <a:spcPts val="800"/>
              </a:spcAft>
              <a:buFont typeface="Wingdings 3" panose="05040102010807070707" pitchFamily="18" charset="2"/>
              <a:buChar char=""/>
              <a:tabLst>
                <a:tab pos="914400" algn="l"/>
              </a:tabLst>
            </a:pPr>
            <a:r>
              <a:rPr lang="nl-NL" sz="2400" dirty="0">
                <a:latin typeface="Calibri" panose="020F0502020204030204" pitchFamily="34" charset="0"/>
                <a:ea typeface="Calibri" panose="020F0502020204030204" pitchFamily="34" charset="0"/>
                <a:cs typeface="Times New Roman" panose="02020603050405020304" pitchFamily="18" charset="0"/>
              </a:rPr>
              <a:t>Competentie (kennis en vaardigheden)</a:t>
            </a:r>
          </a:p>
          <a:p>
            <a:pPr marL="742950" lvl="1" indent="-285750">
              <a:lnSpc>
                <a:spcPct val="107000"/>
              </a:lnSpc>
              <a:spcAft>
                <a:spcPts val="800"/>
              </a:spcAft>
              <a:buFont typeface="Wingdings 3" panose="05040102010807070707" pitchFamily="18" charset="2"/>
              <a:buChar char=""/>
              <a:tabLst>
                <a:tab pos="914400" algn="l"/>
              </a:tabLst>
            </a:pPr>
            <a:r>
              <a:rPr lang="nl-NL" sz="2400" dirty="0">
                <a:latin typeface="Calibri" panose="020F0502020204030204" pitchFamily="34" charset="0"/>
                <a:ea typeface="Calibri" panose="020F0502020204030204" pitchFamily="34" charset="0"/>
                <a:cs typeface="Times New Roman" panose="02020603050405020304" pitchFamily="18" charset="0"/>
              </a:rPr>
              <a:t>Integriteit (eerlijkheid en welwillendheid)</a:t>
            </a:r>
          </a:p>
          <a:p>
            <a:pPr marL="742950" lvl="1" indent="-285750">
              <a:lnSpc>
                <a:spcPct val="107000"/>
              </a:lnSpc>
              <a:spcAft>
                <a:spcPts val="800"/>
              </a:spcAft>
              <a:buFont typeface="Wingdings 3" panose="05040102010807070707" pitchFamily="18" charset="2"/>
              <a:buChar char=""/>
              <a:tabLst>
                <a:tab pos="914400" algn="l"/>
              </a:tabLst>
            </a:pPr>
            <a:r>
              <a:rPr lang="nl-NL" sz="2400" dirty="0">
                <a:latin typeface="Calibri" panose="020F0502020204030204" pitchFamily="34" charset="0"/>
                <a:ea typeface="Calibri" panose="020F0502020204030204" pitchFamily="34" charset="0"/>
                <a:cs typeface="Times New Roman" panose="02020603050405020304" pitchFamily="18" charset="0"/>
              </a:rPr>
              <a:t>Betrouwbaarheid (voorspelbaar gedrag, nauwkeurigheid)</a:t>
            </a:r>
          </a:p>
          <a:p>
            <a:r>
              <a:rPr lang="nl-NL" sz="2400" dirty="0">
                <a:latin typeface="Calibri" panose="020F0502020204030204" pitchFamily="34" charset="0"/>
                <a:ea typeface="Calibri" panose="020F0502020204030204" pitchFamily="34" charset="0"/>
                <a:cs typeface="Times New Roman" panose="02020603050405020304" pitchFamily="18" charset="0"/>
              </a:rPr>
              <a:t>Bescheidenheid (kent eigen grenzen, vraagt om hulp)</a:t>
            </a:r>
            <a:endParaRPr lang="nl-NL" sz="2400" dirty="0"/>
          </a:p>
        </p:txBody>
      </p:sp>
    </p:spTree>
    <p:extLst>
      <p:ext uri="{BB962C8B-B14F-4D97-AF65-F5344CB8AC3E}">
        <p14:creationId xmlns:p14="http://schemas.microsoft.com/office/powerpoint/2010/main" val="245908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93DD82E0-993E-43A4-BC49-183BCFB35808}"/>
              </a:ext>
            </a:extLst>
          </p:cNvPr>
          <p:cNvSpPr>
            <a:spLocks noGrp="1"/>
          </p:cNvSpPr>
          <p:nvPr>
            <p:ph type="body" sz="quarter" idx="4294967295"/>
          </p:nvPr>
        </p:nvSpPr>
        <p:spPr/>
        <p:txBody>
          <a:bodyPr/>
          <a:lstStyle/>
          <a:p>
            <a:endParaRPr lang="nl-NL" dirty="0"/>
          </a:p>
        </p:txBody>
      </p:sp>
      <p:pic>
        <p:nvPicPr>
          <p:cNvPr id="4" name="Tijdelijke aanduiding voor inhoud 8">
            <a:extLst>
              <a:ext uri="{FF2B5EF4-FFF2-40B4-BE49-F238E27FC236}">
                <a16:creationId xmlns:a16="http://schemas.microsoft.com/office/drawing/2014/main" id="{EFF3A271-BF7D-4D94-844E-7DD3F5FC901C}"/>
              </a:ext>
            </a:extLst>
          </p:cNvPr>
          <p:cNvPicPr>
            <a:picLocks noGrp="1" noChangeAspect="1"/>
          </p:cNvPicPr>
          <p:nvPr>
            <p:ph sz="quarter" idx="4294967295"/>
          </p:nvPr>
        </p:nvPicPr>
        <p:blipFill>
          <a:blip r:embed="rId3"/>
          <a:stretch>
            <a:fillRect/>
          </a:stretch>
        </p:blipFill>
        <p:spPr>
          <a:xfrm>
            <a:off x="899592" y="666633"/>
            <a:ext cx="7720937" cy="3810233"/>
          </a:xfrm>
          <a:prstGeom prst="rect">
            <a:avLst/>
          </a:prstGeom>
        </p:spPr>
      </p:pic>
      <p:sp>
        <p:nvSpPr>
          <p:cNvPr id="6" name="Tijdelijke aanduiding voor tekst 2">
            <a:extLst>
              <a:ext uri="{FF2B5EF4-FFF2-40B4-BE49-F238E27FC236}">
                <a16:creationId xmlns:a16="http://schemas.microsoft.com/office/drawing/2014/main" id="{F2A60960-B181-4769-9CB6-C246DF831FE0}"/>
              </a:ext>
            </a:extLst>
          </p:cNvPr>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Vertrouwenscriteria</a:t>
            </a:r>
          </a:p>
        </p:txBody>
      </p:sp>
    </p:spTree>
    <p:extLst>
      <p:ext uri="{BB962C8B-B14F-4D97-AF65-F5344CB8AC3E}">
        <p14:creationId xmlns:p14="http://schemas.microsoft.com/office/powerpoint/2010/main" val="1053515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Welke situaties zijn geschikt voor een CBD?</a:t>
            </a:r>
          </a:p>
        </p:txBody>
      </p:sp>
      <p:sp>
        <p:nvSpPr>
          <p:cNvPr id="6" name="Tijdelijke aanduiding voor inhoud 2">
            <a:extLst>
              <a:ext uri="{FF2B5EF4-FFF2-40B4-BE49-F238E27FC236}">
                <a16:creationId xmlns:a16="http://schemas.microsoft.com/office/drawing/2014/main" id="{0CB3CA8C-F017-474C-96A7-2CA2A1306F0D}"/>
              </a:ext>
            </a:extLst>
          </p:cNvPr>
          <p:cNvSpPr txBox="1">
            <a:spLocks/>
          </p:cNvSpPr>
          <p:nvPr/>
        </p:nvSpPr>
        <p:spPr>
          <a:xfrm>
            <a:off x="395536" y="1475997"/>
            <a:ext cx="3168352" cy="2751938"/>
          </a:xfrm>
          <a:prstGeom prst="rect">
            <a:avLst/>
          </a:prstGeom>
        </p:spPr>
        <p:txBody>
          <a:bodyPr/>
          <a:lstStyle/>
          <a:p>
            <a:pPr marL="342900" indent="-342900">
              <a:buFont typeface="Arial" panose="020B0604020202020204" pitchFamily="34" charset="0"/>
              <a:buChar char="•"/>
            </a:pPr>
            <a:r>
              <a:rPr lang="nl-NL" sz="2000" kern="0" dirty="0">
                <a:solidFill>
                  <a:sysClr val="windowText" lastClr="000000"/>
                </a:solidFill>
              </a:rPr>
              <a:t>Bereikbaarheidsdienst</a:t>
            </a:r>
          </a:p>
          <a:p>
            <a:pPr marL="342900" indent="-342900">
              <a:buFont typeface="Arial" panose="020B0604020202020204" pitchFamily="34" charset="0"/>
              <a:buChar char="•"/>
            </a:pPr>
            <a:r>
              <a:rPr lang="nl-NL" sz="2000" kern="0" dirty="0">
                <a:solidFill>
                  <a:sysClr val="windowText" lastClr="000000"/>
                </a:solidFill>
              </a:rPr>
              <a:t>Ochtendrapport</a:t>
            </a:r>
          </a:p>
          <a:p>
            <a:pPr marL="342900" indent="-342900">
              <a:buFont typeface="Arial" panose="020B0604020202020204" pitchFamily="34" charset="0"/>
              <a:buChar char="•"/>
            </a:pPr>
            <a:r>
              <a:rPr lang="nl-NL" sz="2000" kern="0" dirty="0">
                <a:solidFill>
                  <a:sysClr val="windowText" lastClr="000000"/>
                </a:solidFill>
              </a:rPr>
              <a:t>Familiegesprek</a:t>
            </a:r>
          </a:p>
          <a:p>
            <a:pPr marL="342900" indent="-342900">
              <a:buFont typeface="Arial" panose="020B0604020202020204" pitchFamily="34" charset="0"/>
              <a:buChar char="•"/>
            </a:pPr>
            <a:r>
              <a:rPr lang="nl-NL" sz="2000" kern="0" dirty="0">
                <a:solidFill>
                  <a:sysClr val="windowText" lastClr="000000"/>
                </a:solidFill>
              </a:rPr>
              <a:t>MDO</a:t>
            </a:r>
          </a:p>
          <a:p>
            <a:pPr marL="342900" indent="-342900">
              <a:buFont typeface="Arial" panose="020B0604020202020204" pitchFamily="34" charset="0"/>
              <a:buChar char="•"/>
            </a:pPr>
            <a:r>
              <a:rPr lang="nl-NL" sz="2000" kern="0" dirty="0">
                <a:solidFill>
                  <a:sysClr val="windowText" lastClr="000000"/>
                </a:solidFill>
              </a:rPr>
              <a:t>Consult SEH</a:t>
            </a:r>
          </a:p>
          <a:p>
            <a:pPr marL="342900" indent="-342900">
              <a:buFont typeface="Arial" panose="020B0604020202020204" pitchFamily="34" charset="0"/>
              <a:buChar char="•"/>
            </a:pPr>
            <a:r>
              <a:rPr lang="nl-NL" sz="2000" kern="0" dirty="0">
                <a:solidFill>
                  <a:sysClr val="windowText" lastClr="000000"/>
                </a:solidFill>
              </a:rPr>
              <a:t>Poli</a:t>
            </a:r>
          </a:p>
          <a:p>
            <a:pPr marL="342900" indent="-342900">
              <a:buFont typeface="Arial" panose="020B0604020202020204" pitchFamily="34" charset="0"/>
              <a:buChar char="•"/>
            </a:pPr>
            <a:r>
              <a:rPr lang="nl-NL" sz="2000" kern="0" dirty="0">
                <a:solidFill>
                  <a:sysClr val="windowText" lastClr="000000"/>
                </a:solidFill>
              </a:rPr>
              <a:t>Lichamelijk onderzoek</a:t>
            </a:r>
          </a:p>
          <a:p>
            <a:pPr marL="342900" indent="-342900">
              <a:buFont typeface="Arial" panose="020B0604020202020204" pitchFamily="34" charset="0"/>
              <a:buChar char="•"/>
            </a:pPr>
            <a:r>
              <a:rPr lang="nl-NL" sz="2000" kern="0" dirty="0">
                <a:solidFill>
                  <a:sysClr val="windowText" lastClr="000000"/>
                </a:solidFill>
              </a:rPr>
              <a:t>Opnamegesprek</a:t>
            </a:r>
          </a:p>
          <a:p>
            <a:pPr marL="342900" indent="-342900">
              <a:buFont typeface="Arial" panose="020B0604020202020204" pitchFamily="34" charset="0"/>
              <a:buChar char="•"/>
            </a:pPr>
            <a:r>
              <a:rPr lang="nl-NL" sz="2000" kern="0" dirty="0">
                <a:solidFill>
                  <a:sysClr val="windowText" lastClr="000000"/>
                </a:solidFill>
              </a:rPr>
              <a:t>……..</a:t>
            </a:r>
          </a:p>
          <a:p>
            <a:endParaRPr lang="nl-NL" sz="2000" kern="0" dirty="0">
              <a:solidFill>
                <a:sysClr val="windowText" lastClr="000000"/>
              </a:solidFill>
            </a:endParaRPr>
          </a:p>
          <a:p>
            <a:endParaRPr lang="nl-NL" sz="2000" kern="0" dirty="0">
              <a:solidFill>
                <a:sysClr val="windowText" lastClr="000000"/>
              </a:solidFill>
            </a:endParaRPr>
          </a:p>
          <a:p>
            <a:endParaRPr lang="nl-NL" kern="0" dirty="0">
              <a:solidFill>
                <a:sysClr val="windowText" lastClr="000000"/>
              </a:solidFill>
            </a:endParaRPr>
          </a:p>
        </p:txBody>
      </p:sp>
      <p:sp>
        <p:nvSpPr>
          <p:cNvPr id="4" name="Tekstvak 3">
            <a:extLst>
              <a:ext uri="{FF2B5EF4-FFF2-40B4-BE49-F238E27FC236}">
                <a16:creationId xmlns:a16="http://schemas.microsoft.com/office/drawing/2014/main" id="{229A918C-4304-45E7-9603-403D8609A854}"/>
              </a:ext>
            </a:extLst>
          </p:cNvPr>
          <p:cNvSpPr txBox="1"/>
          <p:nvPr/>
        </p:nvSpPr>
        <p:spPr>
          <a:xfrm>
            <a:off x="4150949" y="1559304"/>
            <a:ext cx="4572000" cy="2585323"/>
          </a:xfrm>
          <a:prstGeom prst="rect">
            <a:avLst/>
          </a:prstGeom>
          <a:noFill/>
        </p:spPr>
        <p:txBody>
          <a:bodyPr wrap="square">
            <a:spAutoFit/>
          </a:bodyPr>
          <a:lstStyle/>
          <a:p>
            <a:r>
              <a:rPr lang="nl-NL" dirty="0">
                <a:solidFill>
                  <a:srgbClr val="0070C0"/>
                </a:solidFill>
              </a:rPr>
              <a:t>In principe zijn alle voorkomende beroepsactiviteiten geschikt, mits je voldoet aan de randvoorwaarden:</a:t>
            </a:r>
          </a:p>
          <a:p>
            <a:pPr marL="285750" indent="-285750">
              <a:buFont typeface="Arial" panose="020B0604020202020204" pitchFamily="34" charset="0"/>
              <a:buChar char="•"/>
            </a:pPr>
            <a:r>
              <a:rPr lang="nl-NL" dirty="0">
                <a:solidFill>
                  <a:srgbClr val="0070C0"/>
                </a:solidFill>
              </a:rPr>
              <a:t>Heeft de aios een leerdoel aangegeven</a:t>
            </a:r>
            <a:br>
              <a:rPr lang="nl-NL" dirty="0">
                <a:solidFill>
                  <a:srgbClr val="0070C0"/>
                </a:solidFill>
              </a:rPr>
            </a:br>
            <a:r>
              <a:rPr lang="nl-NL" dirty="0">
                <a:solidFill>
                  <a:srgbClr val="0070C0"/>
                </a:solidFill>
              </a:rPr>
              <a:t>(Wat wil hij/zij leren?)?</a:t>
            </a:r>
          </a:p>
          <a:p>
            <a:pPr marL="285750" indent="-285750">
              <a:buFont typeface="Arial" panose="020B0604020202020204" pitchFamily="34" charset="0"/>
              <a:buChar char="•"/>
            </a:pPr>
            <a:r>
              <a:rPr lang="nl-NL" dirty="0">
                <a:solidFill>
                  <a:srgbClr val="0070C0"/>
                </a:solidFill>
              </a:rPr>
              <a:t>Kan ik het CBD inplannen binnen een redelijke termijn?</a:t>
            </a:r>
          </a:p>
          <a:p>
            <a:pPr marL="285750" indent="-285750">
              <a:buFont typeface="Arial" panose="020B0604020202020204" pitchFamily="34" charset="0"/>
              <a:buChar char="•"/>
            </a:pPr>
            <a:r>
              <a:rPr lang="nl-NL" dirty="0">
                <a:solidFill>
                  <a:srgbClr val="0070C0"/>
                </a:solidFill>
              </a:rPr>
              <a:t>Inschatting: Is een CBD het juiste middel om dit leerdoel te bereiken?</a:t>
            </a:r>
          </a:p>
        </p:txBody>
      </p:sp>
    </p:spTree>
    <p:extLst>
      <p:ext uri="{BB962C8B-B14F-4D97-AF65-F5344CB8AC3E}">
        <p14:creationId xmlns:p14="http://schemas.microsoft.com/office/powerpoint/2010/main" val="2783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383200" y="3371532"/>
            <a:ext cx="2700768"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CBD do’s en </a:t>
            </a:r>
            <a:r>
              <a:rPr lang="nl-NL" sz="2800" dirty="0" err="1">
                <a:solidFill>
                  <a:srgbClr val="FFC000"/>
                </a:solidFill>
                <a:latin typeface="Gill Sans MT" panose="020B0502020104020203" pitchFamily="34" charset="0"/>
              </a:rPr>
              <a:t>don’ts</a:t>
            </a:r>
            <a:endParaRPr lang="nl-NL" sz="2800" dirty="0">
              <a:solidFill>
                <a:srgbClr val="FFC000"/>
              </a:solidFill>
              <a:latin typeface="Gill Sans MT" panose="020B0502020104020203" pitchFamily="34" charset="0"/>
            </a:endParaRPr>
          </a:p>
        </p:txBody>
      </p:sp>
      <p:sp>
        <p:nvSpPr>
          <p:cNvPr id="5" name="Tijdelijke aanduiding voor inhoud 1">
            <a:extLst>
              <a:ext uri="{FF2B5EF4-FFF2-40B4-BE49-F238E27FC236}">
                <a16:creationId xmlns:a16="http://schemas.microsoft.com/office/drawing/2014/main" id="{38D84479-EA36-46CF-BF9B-7C01E621594F}"/>
              </a:ext>
            </a:extLst>
          </p:cNvPr>
          <p:cNvSpPr txBox="1">
            <a:spLocks noGrp="1"/>
          </p:cNvSpPr>
          <p:nvPr>
            <p:ph type="body" sz="quarter" idx="4294967295"/>
          </p:nvPr>
        </p:nvSpPr>
        <p:spPr>
          <a:xfrm>
            <a:off x="1383200" y="982236"/>
            <a:ext cx="2700768"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7" name="Tekstvak 6">
            <a:extLst>
              <a:ext uri="{FF2B5EF4-FFF2-40B4-BE49-F238E27FC236}">
                <a16:creationId xmlns:a16="http://schemas.microsoft.com/office/drawing/2014/main" id="{A490E278-D07C-4ED3-8981-DBDA5B8FCEC0}"/>
              </a:ext>
            </a:extLst>
          </p:cNvPr>
          <p:cNvSpPr txBox="1"/>
          <p:nvPr/>
        </p:nvSpPr>
        <p:spPr>
          <a:xfrm>
            <a:off x="539552" y="536738"/>
            <a:ext cx="4212001" cy="3416320"/>
          </a:xfrm>
          <a:prstGeom prst="rect">
            <a:avLst/>
          </a:prstGeom>
          <a:noFill/>
        </p:spPr>
        <p:txBody>
          <a:bodyPr wrap="square">
            <a:spAutoFit/>
          </a:bodyPr>
          <a:lstStyle/>
          <a:p>
            <a:r>
              <a:rPr lang="nl-NL" b="1" dirty="0"/>
              <a:t>Do’s</a:t>
            </a:r>
          </a:p>
          <a:p>
            <a:pPr marL="285750" indent="-285750">
              <a:buFont typeface="Arial" panose="020B0604020202020204" pitchFamily="34" charset="0"/>
              <a:buChar char="•"/>
            </a:pPr>
            <a:r>
              <a:rPr lang="nl-NL" dirty="0"/>
              <a:t>Geschikte setting</a:t>
            </a:r>
          </a:p>
          <a:p>
            <a:pPr marL="285750" indent="-285750">
              <a:buFont typeface="Arial" panose="020B0604020202020204" pitchFamily="34" charset="0"/>
              <a:buChar char="•"/>
            </a:pPr>
            <a:r>
              <a:rPr lang="nl-NL" dirty="0"/>
              <a:t>Afspraken over focuspunten tijdens de CBD </a:t>
            </a:r>
          </a:p>
          <a:p>
            <a:pPr marL="285750" indent="-285750">
              <a:buFont typeface="Arial" panose="020B0604020202020204" pitchFamily="34" charset="0"/>
              <a:buChar char="•"/>
            </a:pPr>
            <a:r>
              <a:rPr lang="nl-NL" dirty="0"/>
              <a:t>Benoem concreet de stappen die de aios maakt </a:t>
            </a:r>
          </a:p>
          <a:p>
            <a:pPr marL="285750" indent="-285750">
              <a:buFont typeface="Arial" panose="020B0604020202020204" pitchFamily="34" charset="0"/>
              <a:buChar char="•"/>
            </a:pPr>
            <a:r>
              <a:rPr lang="nl-NL" dirty="0"/>
              <a:t>Blijf zoveel mogelijk vragen gebruiken die begrip, klinisch redeneren, besluitvaardigheid en toepassen van medische kennis toetsen. </a:t>
            </a:r>
          </a:p>
          <a:p>
            <a:endParaRPr lang="nl-NL" dirty="0"/>
          </a:p>
          <a:p>
            <a:endParaRPr lang="nl-NL" dirty="0"/>
          </a:p>
        </p:txBody>
      </p:sp>
      <p:sp>
        <p:nvSpPr>
          <p:cNvPr id="8" name="Tekstvak 7">
            <a:extLst>
              <a:ext uri="{FF2B5EF4-FFF2-40B4-BE49-F238E27FC236}">
                <a16:creationId xmlns:a16="http://schemas.microsoft.com/office/drawing/2014/main" id="{FAC165DC-63C4-4B10-A6AD-2D3DE3ED57D2}"/>
              </a:ext>
            </a:extLst>
          </p:cNvPr>
          <p:cNvSpPr txBox="1"/>
          <p:nvPr/>
        </p:nvSpPr>
        <p:spPr>
          <a:xfrm>
            <a:off x="4820132" y="827442"/>
            <a:ext cx="4572000" cy="1477328"/>
          </a:xfrm>
          <a:prstGeom prst="rect">
            <a:avLst/>
          </a:prstGeom>
          <a:noFill/>
        </p:spPr>
        <p:txBody>
          <a:bodyPr wrap="square">
            <a:spAutoFit/>
          </a:bodyPr>
          <a:lstStyle/>
          <a:p>
            <a:r>
              <a:rPr lang="nl-NL" b="1" dirty="0" err="1"/>
              <a:t>Dont’s</a:t>
            </a:r>
            <a:endParaRPr lang="nl-NL" b="1" dirty="0"/>
          </a:p>
          <a:p>
            <a:pPr marL="285750" indent="-285750">
              <a:buFont typeface="Arial" panose="020B0604020202020204" pitchFamily="34" charset="0"/>
              <a:buChar char="•"/>
            </a:pPr>
            <a:r>
              <a:rPr lang="en-US" dirty="0" err="1">
                <a:latin typeface="Gill Sans MT" panose="020B0502020104020203" pitchFamily="34" charset="0"/>
              </a:rPr>
              <a:t>Te</a:t>
            </a:r>
            <a:r>
              <a:rPr lang="en-US" dirty="0">
                <a:latin typeface="Gill Sans MT" panose="020B0502020104020203" pitchFamily="34" charset="0"/>
              </a:rPr>
              <a:t> </a:t>
            </a:r>
            <a:r>
              <a:rPr lang="en-US" dirty="0" err="1">
                <a:latin typeface="Gill Sans MT" panose="020B0502020104020203" pitchFamily="34" charset="0"/>
              </a:rPr>
              <a:t>lang</a:t>
            </a:r>
            <a:r>
              <a:rPr lang="en-US" dirty="0">
                <a:latin typeface="Gill Sans MT" panose="020B0502020104020203" pitchFamily="34" charset="0"/>
              </a:rPr>
              <a:t> de </a:t>
            </a:r>
            <a:r>
              <a:rPr lang="en-US" dirty="0" err="1">
                <a:latin typeface="Gill Sans MT" panose="020B0502020104020203" pitchFamily="34" charset="0"/>
              </a:rPr>
              <a:t>tijd</a:t>
            </a:r>
            <a:r>
              <a:rPr lang="en-US" dirty="0">
                <a:latin typeface="Gill Sans MT" panose="020B0502020104020203" pitchFamily="34" charset="0"/>
              </a:rPr>
              <a:t> </a:t>
            </a:r>
            <a:r>
              <a:rPr lang="en-US" dirty="0" err="1">
                <a:latin typeface="Gill Sans MT" panose="020B0502020104020203" pitchFamily="34" charset="0"/>
              </a:rPr>
              <a:t>nemen</a:t>
            </a:r>
            <a:endParaRPr lang="en-US" dirty="0">
              <a:latin typeface="Gill Sans MT" panose="020B0502020104020203" pitchFamily="34" charset="0"/>
            </a:endParaRPr>
          </a:p>
          <a:p>
            <a:pPr marL="285750" indent="-285750">
              <a:buFont typeface="Arial" panose="020B0604020202020204" pitchFamily="34" charset="0"/>
              <a:buChar char="•"/>
            </a:pPr>
            <a:r>
              <a:rPr lang="en-US" dirty="0" err="1">
                <a:latin typeface="Gill Sans MT" panose="020B0502020104020203" pitchFamily="34" charset="0"/>
              </a:rPr>
              <a:t>Afvuren</a:t>
            </a:r>
            <a:r>
              <a:rPr lang="en-US" dirty="0">
                <a:latin typeface="Gill Sans MT" panose="020B0502020104020203" pitchFamily="34" charset="0"/>
              </a:rPr>
              <a:t> van </a:t>
            </a:r>
            <a:r>
              <a:rPr lang="en-US" dirty="0" err="1">
                <a:latin typeface="Gill Sans MT" panose="020B0502020104020203" pitchFamily="34" charset="0"/>
              </a:rPr>
              <a:t>kennisvragen</a:t>
            </a:r>
            <a:r>
              <a:rPr lang="en-US" dirty="0">
                <a:latin typeface="Gill Sans MT" panose="020B0502020104020203" pitchFamily="34" charset="0"/>
              </a:rPr>
              <a:t> </a:t>
            </a:r>
            <a:r>
              <a:rPr lang="nl-NL" dirty="0">
                <a:latin typeface="Gill Sans MT" panose="020B0502020104020203" pitchFamily="34" charset="0"/>
              </a:rPr>
              <a:t>. </a:t>
            </a:r>
          </a:p>
          <a:p>
            <a:pPr marL="285750" indent="-285750">
              <a:buFont typeface="Arial" panose="020B0604020202020204" pitchFamily="34" charset="0"/>
              <a:buChar char="•"/>
            </a:pPr>
            <a:r>
              <a:rPr lang="en-US" dirty="0" err="1">
                <a:latin typeface="Gill Sans MT" panose="020B0502020104020203" pitchFamily="34" charset="0"/>
              </a:rPr>
              <a:t>Voorkom</a:t>
            </a:r>
            <a:r>
              <a:rPr lang="en-US" dirty="0">
                <a:latin typeface="Gill Sans MT" panose="020B0502020104020203" pitchFamily="34" charset="0"/>
              </a:rPr>
              <a:t> </a:t>
            </a:r>
            <a:r>
              <a:rPr lang="en-US" dirty="0" err="1">
                <a:latin typeface="Gill Sans MT" panose="020B0502020104020203" pitchFamily="34" charset="0"/>
              </a:rPr>
              <a:t>een</a:t>
            </a:r>
            <a:r>
              <a:rPr lang="en-US" dirty="0">
                <a:latin typeface="Gill Sans MT" panose="020B0502020104020203" pitchFamily="34" charset="0"/>
              </a:rPr>
              <a:t> college </a:t>
            </a:r>
            <a:r>
              <a:rPr lang="en-US" dirty="0" err="1">
                <a:latin typeface="Gill Sans MT" panose="020B0502020104020203" pitchFamily="34" charset="0"/>
              </a:rPr>
              <a:t>en</a:t>
            </a:r>
            <a:r>
              <a:rPr lang="en-US" dirty="0">
                <a:latin typeface="Gill Sans MT" panose="020B0502020104020203" pitchFamily="34" charset="0"/>
              </a:rPr>
              <a:t> </a:t>
            </a:r>
            <a:r>
              <a:rPr lang="en-US" dirty="0" err="1">
                <a:latin typeface="Gill Sans MT" panose="020B0502020104020203" pitchFamily="34" charset="0"/>
              </a:rPr>
              <a:t>geef</a:t>
            </a:r>
            <a:r>
              <a:rPr lang="en-US" dirty="0">
                <a:latin typeface="Gill Sans MT" panose="020B0502020104020203" pitchFamily="34" charset="0"/>
              </a:rPr>
              <a:t> de aios de </a:t>
            </a:r>
            <a:r>
              <a:rPr lang="en-US" dirty="0" err="1">
                <a:latin typeface="Gill Sans MT" panose="020B0502020104020203" pitchFamily="34" charset="0"/>
              </a:rPr>
              <a:t>ruimte</a:t>
            </a:r>
            <a:endParaRPr lang="nl-NL" b="1" dirty="0"/>
          </a:p>
        </p:txBody>
      </p:sp>
      <p:sp>
        <p:nvSpPr>
          <p:cNvPr id="10" name="Tekstvak 9">
            <a:extLst>
              <a:ext uri="{FF2B5EF4-FFF2-40B4-BE49-F238E27FC236}">
                <a16:creationId xmlns:a16="http://schemas.microsoft.com/office/drawing/2014/main" id="{0F78BA0B-544A-405A-96FD-C57E296AA558}"/>
              </a:ext>
            </a:extLst>
          </p:cNvPr>
          <p:cNvSpPr txBox="1"/>
          <p:nvPr/>
        </p:nvSpPr>
        <p:spPr>
          <a:xfrm>
            <a:off x="627584" y="3448954"/>
            <a:ext cx="6912768" cy="1077218"/>
          </a:xfrm>
          <a:prstGeom prst="rect">
            <a:avLst/>
          </a:prstGeom>
          <a:noFill/>
        </p:spPr>
        <p:txBody>
          <a:bodyPr wrap="square">
            <a:spAutoFit/>
          </a:bodyPr>
          <a:lstStyle/>
          <a:p>
            <a:r>
              <a:rPr lang="nl-NL" sz="1600" b="1" i="1" dirty="0"/>
              <a:t>Check</a:t>
            </a:r>
          </a:p>
          <a:p>
            <a:pPr marL="285750" indent="-285750">
              <a:buFont typeface="Arial" panose="020B0604020202020204" pitchFamily="34" charset="0"/>
              <a:buChar char="•"/>
            </a:pPr>
            <a:r>
              <a:rPr lang="nl-NL" sz="1600" i="1" dirty="0"/>
              <a:t>Levert de aios in zijn antwoorden voldoende bewijs op alle vier vragen? </a:t>
            </a:r>
          </a:p>
          <a:p>
            <a:pPr marL="285750" indent="-285750">
              <a:buFont typeface="Arial" panose="020B0604020202020204" pitchFamily="34" charset="0"/>
              <a:buChar char="•"/>
            </a:pPr>
            <a:r>
              <a:rPr lang="nl-NL" sz="1600" i="1" dirty="0"/>
              <a:t>Is de inschatting van de aios over zijn eigen grenzen adequaat? </a:t>
            </a:r>
          </a:p>
          <a:p>
            <a:pPr marL="285750" indent="-285750">
              <a:buFont typeface="Arial" panose="020B0604020202020204" pitchFamily="34" charset="0"/>
              <a:buChar char="•"/>
            </a:pPr>
            <a:r>
              <a:rPr lang="nl-NL" sz="1600" i="1" dirty="0"/>
              <a:t>Wat zegt je onderbuikgevoel? Hoe valt dat te concretiseren</a:t>
            </a:r>
          </a:p>
        </p:txBody>
      </p:sp>
      <p:pic>
        <p:nvPicPr>
          <p:cNvPr id="11" name="Graphic 10" descr="Vinkje">
            <a:extLst>
              <a:ext uri="{FF2B5EF4-FFF2-40B4-BE49-F238E27FC236}">
                <a16:creationId xmlns:a16="http://schemas.microsoft.com/office/drawing/2014/main" id="{5BAF5648-CF53-4D8E-A3D5-5FE52E9BAD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384" y="6206"/>
            <a:ext cx="914400" cy="914400"/>
          </a:xfrm>
          <a:prstGeom prst="rect">
            <a:avLst/>
          </a:prstGeom>
        </p:spPr>
      </p:pic>
      <p:pic>
        <p:nvPicPr>
          <p:cNvPr id="12" name="Graphic 11" descr="Sluiten">
            <a:extLst>
              <a:ext uri="{FF2B5EF4-FFF2-40B4-BE49-F238E27FC236}">
                <a16:creationId xmlns:a16="http://schemas.microsoft.com/office/drawing/2014/main" id="{AD0BA353-3A02-4AE2-8BD7-EB9C028C96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3600" y="154798"/>
            <a:ext cx="914400" cy="914400"/>
          </a:xfrm>
          <a:prstGeom prst="rect">
            <a:avLst/>
          </a:prstGeom>
        </p:spPr>
      </p:pic>
    </p:spTree>
    <p:extLst>
      <p:ext uri="{BB962C8B-B14F-4D97-AF65-F5344CB8AC3E}">
        <p14:creationId xmlns:p14="http://schemas.microsoft.com/office/powerpoint/2010/main" val="123438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1(scenario 1)</a:t>
            </a:r>
          </a:p>
        </p:txBody>
      </p:sp>
      <p:sp>
        <p:nvSpPr>
          <p:cNvPr id="5" name="Rechthoek 4">
            <a:extLst>
              <a:ext uri="{FF2B5EF4-FFF2-40B4-BE49-F238E27FC236}">
                <a16:creationId xmlns:a16="http://schemas.microsoft.com/office/drawing/2014/main" id="{87171837-302E-465F-849F-8E5FD8B3C607}"/>
              </a:ext>
            </a:extLst>
          </p:cNvPr>
          <p:cNvSpPr/>
          <p:nvPr/>
        </p:nvSpPr>
        <p:spPr>
          <a:xfrm>
            <a:off x="2981561" y="4051530"/>
            <a:ext cx="6174432" cy="959943"/>
          </a:xfrm>
          <a:prstGeom prst="rect">
            <a:avLst/>
          </a:prstGeom>
        </p:spPr>
        <p:txBody>
          <a:bodyPr wrap="square">
            <a:spAutoFit/>
          </a:bodyPr>
          <a:lstStyle/>
          <a:p>
            <a:pPr>
              <a:lnSpc>
                <a:spcPct val="107000"/>
              </a:lnSpc>
              <a:spcAft>
                <a:spcPts val="800"/>
              </a:spcAft>
            </a:pPr>
            <a:r>
              <a:rPr lang="nl-NL" sz="2400" dirty="0"/>
              <a:t>videofragment scenario 1</a:t>
            </a:r>
          </a:p>
          <a:p>
            <a:pPr>
              <a:lnSpc>
                <a:spcPct val="107000"/>
              </a:lnSpc>
              <a:spcAft>
                <a:spcPts val="800"/>
              </a:spcAft>
            </a:pPr>
            <a:endParaRPr lang="nl-NL" sz="2400" dirty="0"/>
          </a:p>
        </p:txBody>
      </p:sp>
      <p:pic>
        <p:nvPicPr>
          <p:cNvPr id="6" name="Afbeelding 5">
            <a:extLst>
              <a:ext uri="{FF2B5EF4-FFF2-40B4-BE49-F238E27FC236}">
                <a16:creationId xmlns:a16="http://schemas.microsoft.com/office/drawing/2014/main" id="{77A13B4F-FC5A-4F66-8BA6-AF49342D7F95}"/>
              </a:ext>
            </a:extLst>
          </p:cNvPr>
          <p:cNvPicPr>
            <a:picLocks noChangeAspect="1"/>
          </p:cNvPicPr>
          <p:nvPr/>
        </p:nvPicPr>
        <p:blipFill>
          <a:blip r:embed="rId3"/>
          <a:stretch>
            <a:fillRect/>
          </a:stretch>
        </p:blipFill>
        <p:spPr>
          <a:xfrm>
            <a:off x="1835696" y="910534"/>
            <a:ext cx="5340761" cy="3019584"/>
          </a:xfrm>
          <a:prstGeom prst="rect">
            <a:avLst/>
          </a:prstGeom>
        </p:spPr>
      </p:pic>
    </p:spTree>
    <p:extLst>
      <p:ext uri="{BB962C8B-B14F-4D97-AF65-F5344CB8AC3E}">
        <p14:creationId xmlns:p14="http://schemas.microsoft.com/office/powerpoint/2010/main" val="709694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1 (scenario 1)</a:t>
            </a:r>
          </a:p>
        </p:txBody>
      </p:sp>
      <p:sp>
        <p:nvSpPr>
          <p:cNvPr id="5" name="Tekstvak 4">
            <a:extLst>
              <a:ext uri="{FF2B5EF4-FFF2-40B4-BE49-F238E27FC236}">
                <a16:creationId xmlns:a16="http://schemas.microsoft.com/office/drawing/2014/main" id="{1CE0386A-1609-47D1-9ABC-0C0B7FE27B23}"/>
              </a:ext>
            </a:extLst>
          </p:cNvPr>
          <p:cNvSpPr txBox="1"/>
          <p:nvPr/>
        </p:nvSpPr>
        <p:spPr>
          <a:xfrm>
            <a:off x="1403648" y="1002089"/>
            <a:ext cx="5688632" cy="2862322"/>
          </a:xfrm>
          <a:prstGeom prst="rect">
            <a:avLst/>
          </a:prstGeom>
          <a:noFill/>
        </p:spPr>
        <p:txBody>
          <a:bodyPr wrap="square">
            <a:spAutoFit/>
          </a:bodyPr>
          <a:lstStyle/>
          <a:p>
            <a:r>
              <a:rPr lang="nl-NL" b="1" dirty="0"/>
              <a:t>Bespreek in tweetallen de vragen op hand-out 1</a:t>
            </a:r>
            <a:br>
              <a:rPr lang="nl-NL" b="1" dirty="0"/>
            </a:br>
            <a:endParaRPr lang="nl-NL" b="1" dirty="0"/>
          </a:p>
          <a:p>
            <a:pPr marL="285750" indent="-285750">
              <a:buFont typeface="Arial" panose="020B0604020202020204" pitchFamily="34" charset="0"/>
              <a:buChar char="•"/>
            </a:pPr>
            <a:r>
              <a:rPr lang="nl-NL" dirty="0"/>
              <a:t>Wat vind je van de manier waarop de supervisor de CBD voert in dit fragment?</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Wat is jullie inschatting van het supervisieniveau op basis van deze CBD?</a:t>
            </a:r>
            <a:br>
              <a:rPr lang="nl-NL" dirty="0"/>
            </a:br>
            <a:endParaRPr lang="nl-NL" dirty="0"/>
          </a:p>
          <a:p>
            <a:pPr marL="285750" indent="-285750">
              <a:buFont typeface="Arial" panose="020B0604020202020204" pitchFamily="34" charset="0"/>
              <a:buChar char="•"/>
            </a:pPr>
            <a:r>
              <a:rPr lang="nl-NL" dirty="0"/>
              <a:t>Wat is wat jullie betreft de belangrijkste informatie uit dit fragment om je besluit op te baseren? </a:t>
            </a:r>
          </a:p>
        </p:txBody>
      </p:sp>
    </p:spTree>
    <p:extLst>
      <p:ext uri="{BB962C8B-B14F-4D97-AF65-F5344CB8AC3E}">
        <p14:creationId xmlns:p14="http://schemas.microsoft.com/office/powerpoint/2010/main" val="36572297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1 (scenario 2)</a:t>
            </a:r>
          </a:p>
        </p:txBody>
      </p:sp>
      <p:sp>
        <p:nvSpPr>
          <p:cNvPr id="5" name="Tijdelijke aanduiding voor inhoud 1">
            <a:extLst>
              <a:ext uri="{FF2B5EF4-FFF2-40B4-BE49-F238E27FC236}">
                <a16:creationId xmlns:a16="http://schemas.microsoft.com/office/drawing/2014/main" id="{D54532F2-7E68-444A-9DFB-F47EFF7FCB5D}"/>
              </a:ext>
            </a:extLst>
          </p:cNvPr>
          <p:cNvSpPr txBox="1">
            <a:spLocks noGrp="1"/>
          </p:cNvSpPr>
          <p:nvPr>
            <p:ph type="body" sz="quarter" idx="4294967295"/>
          </p:nvPr>
        </p:nvSpPr>
        <p:spPr>
          <a:xfrm>
            <a:off x="1375560" y="9521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6" name="Tijdelijke aanduiding voor inhoud 1">
            <a:extLst>
              <a:ext uri="{FF2B5EF4-FFF2-40B4-BE49-F238E27FC236}">
                <a16:creationId xmlns:a16="http://schemas.microsoft.com/office/drawing/2014/main" id="{45A8DDFB-3CFD-4548-9216-6DE23AF9EE0A}"/>
              </a:ext>
            </a:extLst>
          </p:cNvPr>
          <p:cNvSpPr txBox="1">
            <a:spLocks noGrp="1"/>
          </p:cNvSpPr>
          <p:nvPr>
            <p:ph type="body" sz="quarter" idx="4294967295"/>
          </p:nvPr>
        </p:nvSpPr>
        <p:spPr>
          <a:xfrm>
            <a:off x="791579" y="3658667"/>
            <a:ext cx="7560840" cy="1065302"/>
          </a:xfrm>
          <a:prstGeom prst="rect">
            <a:avLst/>
          </a:prstGeom>
          <a:noFill/>
          <a:ln>
            <a:noFill/>
          </a:ln>
        </p:spPr>
        <p:txBody>
          <a:bodyPr vert="horz" wrap="square" lIns="0" tIns="0" rIns="0" bIns="0" anchor="t" anchorCtr="1" compatLnSpc="1"/>
          <a:lstStyle/>
          <a:p>
            <a:pPr rtl="0"/>
            <a:endParaRPr lang="nl-NL" sz="2400" dirty="0">
              <a:solidFill>
                <a:schemeClr val="tx1"/>
              </a:solidFill>
              <a:latin typeface="+mn-lt"/>
            </a:endParaRPr>
          </a:p>
          <a:p>
            <a:pPr rtl="0"/>
            <a:r>
              <a:rPr lang="nl-NL" sz="2400" dirty="0">
                <a:solidFill>
                  <a:schemeClr val="tx1"/>
                </a:solidFill>
                <a:latin typeface="+mn-lt"/>
              </a:rPr>
              <a:t>videofragment scenario 3 </a:t>
            </a:r>
          </a:p>
          <a:p>
            <a:pPr rtl="0"/>
            <a:endParaRPr lang="nl-NL" dirty="0"/>
          </a:p>
        </p:txBody>
      </p:sp>
      <p:pic>
        <p:nvPicPr>
          <p:cNvPr id="7" name="Afbeelding 6">
            <a:extLst>
              <a:ext uri="{FF2B5EF4-FFF2-40B4-BE49-F238E27FC236}">
                <a16:creationId xmlns:a16="http://schemas.microsoft.com/office/drawing/2014/main" id="{88EC322F-140D-4DA5-8124-116A88BCC8AA}"/>
              </a:ext>
            </a:extLst>
          </p:cNvPr>
          <p:cNvPicPr>
            <a:picLocks noChangeAspect="1"/>
          </p:cNvPicPr>
          <p:nvPr/>
        </p:nvPicPr>
        <p:blipFill>
          <a:blip r:embed="rId3"/>
          <a:stretch>
            <a:fillRect/>
          </a:stretch>
        </p:blipFill>
        <p:spPr>
          <a:xfrm>
            <a:off x="1907704" y="799782"/>
            <a:ext cx="5624032" cy="3134532"/>
          </a:xfrm>
          <a:prstGeom prst="rect">
            <a:avLst/>
          </a:prstGeom>
        </p:spPr>
      </p:pic>
    </p:spTree>
    <p:extLst>
      <p:ext uri="{BB962C8B-B14F-4D97-AF65-F5344CB8AC3E}">
        <p14:creationId xmlns:p14="http://schemas.microsoft.com/office/powerpoint/2010/main" val="3620640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C8A60C4-754D-40BA-9093-49530352317E}"/>
              </a:ext>
            </a:extLst>
          </p:cNvPr>
          <p:cNvSpPr>
            <a:spLocks noGrp="1"/>
          </p:cNvSpPr>
          <p:nvPr>
            <p:ph sz="quarter" idx="4294967295"/>
          </p:nvPr>
        </p:nvSpPr>
        <p:spPr>
          <a:xfrm>
            <a:off x="359998" y="665363"/>
            <a:ext cx="8424001" cy="3456384"/>
          </a:xfrm>
        </p:spPr>
        <p:txBody>
          <a:bodyPr/>
          <a:lstStyle/>
          <a:p>
            <a:pPr lvl="0">
              <a:lnSpc>
                <a:spcPct val="120000"/>
              </a:lnSpc>
            </a:pP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Na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deze</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workshop:</a:t>
            </a:r>
          </a:p>
          <a:p>
            <a:pPr marL="342900" lvl="0" indent="-342900">
              <a:lnSpc>
                <a:spcPct val="120000"/>
              </a:lnSpc>
              <a:buFont typeface="Symbol" panose="05050102010706020507" pitchFamily="18" charset="2"/>
              <a:buChar char=""/>
            </a:pP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Ken je de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functie</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inhoud</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van het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feedbackinstrument</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‘Case Based Discussion’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binnen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de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opleiding</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tot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Psychiater</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endParaRPr lang="nl-NL" sz="1800"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342900" lvl="0" indent="-342900">
              <a:lnSpc>
                <a:spcPct val="120000"/>
              </a:lnSpc>
              <a:buFont typeface="Symbol" panose="05050102010706020507" pitchFamily="18" charset="2"/>
              <a:buChar char=""/>
            </a:pP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Heb je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kennis</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gemaakt</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geoefend</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met de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volgende</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kenmerken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van de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rol</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van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gespreksleider</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in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een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Case Based Discussion:</a:t>
            </a:r>
            <a:endParaRPr lang="nl-NL" sz="1800"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742950" lvl="1" indent="-285750">
              <a:lnSpc>
                <a:spcPct val="120000"/>
              </a:lnSpc>
              <a:spcAft>
                <a:spcPts val="0"/>
              </a:spcAft>
              <a:buFont typeface="Courier New" panose="02070309020205020404" pitchFamily="49" charset="0"/>
              <a:buChar char="o"/>
            </a:pP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Een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CBD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voeren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aan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de hand van de 4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vragen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die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centraal</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staan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in de CBD </a:t>
            </a:r>
            <a:endParaRPr lang="nl-NL"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742950" lvl="1" indent="-285750">
              <a:lnSpc>
                <a:spcPct val="120000"/>
              </a:lnSpc>
              <a:spcAft>
                <a:spcPts val="0"/>
              </a:spcAft>
              <a:buFont typeface="Courier New" panose="02070309020205020404" pitchFamily="49" charset="0"/>
              <a:buChar char="o"/>
            </a:pP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Hulpvragen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stellen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om de aios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aan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te</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moedigen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te</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laten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concretiseren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endParaRPr lang="nl-NL"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742950" lvl="1" indent="-285750">
              <a:lnSpc>
                <a:spcPct val="120000"/>
              </a:lnSpc>
              <a:spcAft>
                <a:spcPts val="0"/>
              </a:spcAft>
              <a:buFont typeface="Courier New" panose="02070309020205020404" pitchFamily="49" charset="0"/>
              <a:buChar char="o"/>
            </a:pP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Vragen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gebruiken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om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gericht</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informatie</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te</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verzamelen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over de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bekwaamheid</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van de aios </a:t>
            </a:r>
            <a:endParaRPr lang="nl-NL"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742950" lvl="1" indent="-285750">
              <a:lnSpc>
                <a:spcPct val="120000"/>
              </a:lnSpc>
              <a:spcAft>
                <a:spcPts val="0"/>
              </a:spcAft>
              <a:buFont typeface="Courier New" panose="02070309020205020404" pitchFamily="49" charset="0"/>
              <a:buChar char="o"/>
            </a:pP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Samenvatten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van de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belangrijkste</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bevindingen</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uit</a:t>
            </a:r>
            <a:r>
              <a:rPr lang="en-US"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de CBD</a:t>
            </a:r>
            <a:endParaRPr lang="nl-NL"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pPr marL="342900" lvl="0" indent="-342900">
              <a:lnSpc>
                <a:spcPct val="120000"/>
              </a:lnSpc>
              <a:spcAft>
                <a:spcPts val="900"/>
              </a:spcAft>
              <a:buFont typeface="Symbol" panose="05050102010706020507" pitchFamily="18" charset="2"/>
              <a:buChar char=""/>
            </a:pP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Kun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je de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informatie</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uit</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de CBD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vertalen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naar</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een</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oordeel</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over het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gewenste</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r>
              <a:rPr lang="en-US" sz="1800" dirty="0" err="1">
                <a:solidFill>
                  <a:srgbClr val="404040"/>
                </a:solidFill>
                <a:latin typeface="Gill Sans MT" panose="020B0502020104020203" pitchFamily="34" charset="0"/>
                <a:ea typeface="Georgia" panose="02040502050405020303" pitchFamily="18" charset="0"/>
                <a:cs typeface="Times New Roman" panose="02020603050405020304" pitchFamily="18" charset="0"/>
              </a:rPr>
              <a:t>supervisieniveau</a:t>
            </a:r>
            <a:r>
              <a:rPr lang="en-US" sz="1800" dirty="0">
                <a:solidFill>
                  <a:srgbClr val="404040"/>
                </a:solidFill>
                <a:latin typeface="Gill Sans MT" panose="020B0502020104020203" pitchFamily="34" charset="0"/>
                <a:ea typeface="Georgia" panose="02040502050405020303" pitchFamily="18" charset="0"/>
                <a:cs typeface="Times New Roman" panose="02020603050405020304" pitchFamily="18" charset="0"/>
              </a:rPr>
              <a:t>.  </a:t>
            </a:r>
            <a:endParaRPr lang="nl-NL" sz="1800" b="1" dirty="0">
              <a:solidFill>
                <a:srgbClr val="404040"/>
              </a:solidFill>
              <a:latin typeface="Gill Sans MT" panose="020B0502020104020203" pitchFamily="34" charset="0"/>
              <a:ea typeface="Georgia" panose="02040502050405020303" pitchFamily="18" charset="0"/>
              <a:cs typeface="Times New Roman" panose="02020603050405020304" pitchFamily="18" charset="0"/>
            </a:endParaRPr>
          </a:p>
          <a:p>
            <a:endParaRPr lang="nl-NL" dirty="0"/>
          </a:p>
        </p:txBody>
      </p:sp>
      <p:sp>
        <p:nvSpPr>
          <p:cNvPr id="3" name="Tijdelijke aanduiding voor tekst 2">
            <a:extLst>
              <a:ext uri="{FF2B5EF4-FFF2-40B4-BE49-F238E27FC236}">
                <a16:creationId xmlns:a16="http://schemas.microsoft.com/office/drawing/2014/main" id="{FA8904A3-9971-4910-AE80-203E96788EFD}"/>
              </a:ext>
            </a:extLst>
          </p:cNvPr>
          <p:cNvSpPr>
            <a:spLocks noGrp="1"/>
          </p:cNvSpPr>
          <p:nvPr>
            <p:ph type="body" sz="quarter" idx="4294967295"/>
          </p:nvPr>
        </p:nvSpPr>
        <p:spPr/>
        <p:txBody>
          <a:bodyPr/>
          <a:lstStyle/>
          <a:p>
            <a:endParaRPr lang="nl-NL" dirty="0"/>
          </a:p>
        </p:txBody>
      </p:sp>
      <p:sp>
        <p:nvSpPr>
          <p:cNvPr id="4" name="Tijdelijke aanduiding voor tekst 2">
            <a:extLst>
              <a:ext uri="{FF2B5EF4-FFF2-40B4-BE49-F238E27FC236}">
                <a16:creationId xmlns:a16="http://schemas.microsoft.com/office/drawing/2014/main" id="{79FE6884-6815-4B92-9972-98FF07C92E8F}"/>
              </a:ext>
            </a:extLst>
          </p:cNvPr>
          <p:cNvSpPr txBox="1">
            <a:spLocks noGrp="1"/>
          </p:cNvSpPr>
          <p:nvPr>
            <p:ph type="body" sz="quarter" idx="4294967295"/>
          </p:nvPr>
        </p:nvSpPr>
        <p:spPr>
          <a:xfrm>
            <a:off x="359999" y="287974"/>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Doelen van vandaag</a:t>
            </a:r>
          </a:p>
        </p:txBody>
      </p:sp>
    </p:spTree>
    <p:extLst>
      <p:ext uri="{BB962C8B-B14F-4D97-AF65-F5344CB8AC3E}">
        <p14:creationId xmlns:p14="http://schemas.microsoft.com/office/powerpoint/2010/main" val="4136936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r>
              <a:rPr lang="nl-NL" b="1" dirty="0">
                <a:latin typeface="+mj-lt"/>
              </a:rPr>
              <a:t>Beki</a:t>
            </a:r>
            <a:r>
              <a:rPr lang="nl-NL" b="1" dirty="0">
                <a:latin typeface="+mn-lt"/>
              </a:rPr>
              <a:t>j</a:t>
            </a:r>
            <a:r>
              <a:rPr lang="nl-NL" b="1" dirty="0">
                <a:latin typeface="+mj-lt"/>
              </a:rPr>
              <a:t>k het fragment ‘scenario 2’</a:t>
            </a:r>
          </a:p>
          <a:p>
            <a:pPr rtl="0"/>
            <a:endParaRPr lang="nl-NL" dirty="0">
              <a:latin typeface="+mj-lt"/>
            </a:endParaRPr>
          </a:p>
          <a:p>
            <a:pPr rtl="0"/>
            <a:r>
              <a:rPr lang="nl-NL" dirty="0">
                <a:latin typeface="+mj-lt"/>
              </a:rPr>
              <a:t>Wat vind je van de manier waarop de supervisor de CBD voert in dit fragment?</a:t>
            </a:r>
          </a:p>
          <a:p>
            <a:pPr marL="285750" indent="-285750" rtl="0">
              <a:buFont typeface="Arial" panose="020B0604020202020204" pitchFamily="34" charset="0"/>
              <a:buChar char="•"/>
            </a:pPr>
            <a:r>
              <a:rPr lang="nl-NL" dirty="0">
                <a:latin typeface="+mj-lt"/>
              </a:rPr>
              <a:t>Wat valt je positief op?</a:t>
            </a:r>
          </a:p>
          <a:p>
            <a:pPr marL="285750" indent="-285750" rtl="0">
              <a:buFont typeface="Arial" panose="020B0604020202020204" pitchFamily="34" charset="0"/>
              <a:buChar char="•"/>
            </a:pPr>
            <a:r>
              <a:rPr lang="nl-NL" dirty="0">
                <a:latin typeface="+mj-lt"/>
              </a:rPr>
              <a:t>Volgt de supervisor de 4 vragen methode?</a:t>
            </a:r>
          </a:p>
          <a:p>
            <a:pPr marL="285750" indent="-285750" rtl="0">
              <a:buFont typeface="Arial" panose="020B0604020202020204" pitchFamily="34" charset="0"/>
              <a:buChar char="•"/>
            </a:pPr>
            <a:r>
              <a:rPr lang="nl-NL" dirty="0">
                <a:latin typeface="+mj-lt"/>
              </a:rPr>
              <a:t>Welke vragen had je zelf nog willen stellen?</a:t>
            </a:r>
          </a:p>
          <a:p>
            <a:pPr marL="285750" indent="-285750" rtl="0">
              <a:buFont typeface="Arial" panose="020B0604020202020204" pitchFamily="34" charset="0"/>
              <a:buChar char="•"/>
            </a:pPr>
            <a:r>
              <a:rPr lang="nl-NL" dirty="0">
                <a:latin typeface="+mj-lt"/>
              </a:rPr>
              <a:t>Heb je een compleet beeld van de denkstappen die aios heeft gezet?</a:t>
            </a:r>
          </a:p>
          <a:p>
            <a:pPr marL="285750" indent="-285750" rtl="0">
              <a:buFont typeface="Arial" panose="020B0604020202020204" pitchFamily="34" charset="0"/>
              <a:buChar char="•"/>
            </a:pPr>
            <a:r>
              <a:rPr lang="nl-NL" dirty="0">
                <a:latin typeface="+mj-lt"/>
              </a:rPr>
              <a:t>Ben je het eens met het oordeel van de supervisor? Waarom wel/niet?</a:t>
            </a:r>
          </a:p>
          <a:p>
            <a:pPr marL="285750" indent="-285750" rtl="0">
              <a:buFont typeface="Arial" panose="020B0604020202020204" pitchFamily="34" charset="0"/>
              <a:buChar char="•"/>
            </a:pPr>
            <a:r>
              <a:rPr lang="nl-NL" dirty="0">
                <a:latin typeface="+mj-lt"/>
              </a:rPr>
              <a:t>Wat is jullie inschatting van het supervisieniveau? </a:t>
            </a:r>
          </a:p>
          <a:p>
            <a:pPr marL="285750" indent="-285750" rtl="0">
              <a:buFont typeface="Arial" panose="020B0604020202020204" pitchFamily="34" charset="0"/>
              <a:buChar char="•"/>
            </a:pPr>
            <a:r>
              <a:rPr lang="nl-NL" dirty="0">
                <a:latin typeface="+mj-lt"/>
              </a:rPr>
              <a:t>Welke argumenten heb je om je inschatting te ondersteunen?</a:t>
            </a: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1 (scenario 2)</a:t>
            </a:r>
          </a:p>
        </p:txBody>
      </p:sp>
    </p:spTree>
    <p:extLst>
      <p:ext uri="{BB962C8B-B14F-4D97-AF65-F5344CB8AC3E}">
        <p14:creationId xmlns:p14="http://schemas.microsoft.com/office/powerpoint/2010/main" val="391322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liëntenraad">
            <a:extLst>
              <a:ext uri="{FF2B5EF4-FFF2-40B4-BE49-F238E27FC236}">
                <a16:creationId xmlns:a16="http://schemas.microsoft.com/office/drawing/2014/main" id="{15B3E855-FF94-41A4-B975-E9F43B57A5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29354"/>
            <a:ext cx="3391577" cy="1728192"/>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inhoud 1"/>
          <p:cNvSpPr txBox="1">
            <a:spLocks noGrp="1"/>
          </p:cNvSpPr>
          <p:nvPr>
            <p:ph type="body" sz="quarter" idx="4294967295"/>
          </p:nvPr>
        </p:nvSpPr>
        <p:spPr>
          <a:xfrm>
            <a:off x="97160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marL="285750" indent="-285750" rtl="0">
              <a:buFont typeface="Arial" panose="020B0604020202020204" pitchFamily="34" charset="0"/>
              <a:buChar char="•"/>
            </a:pPr>
            <a:r>
              <a:rPr lang="nl-NL" dirty="0">
                <a:latin typeface="+mn-lt"/>
              </a:rPr>
              <a:t>Wat vond je van deze CBD’s? </a:t>
            </a:r>
            <a:br>
              <a:rPr lang="nl-NL" dirty="0">
                <a:latin typeface="+mn-lt"/>
              </a:rPr>
            </a:br>
            <a:endParaRPr lang="nl-NL" dirty="0">
              <a:latin typeface="+mn-lt"/>
            </a:endParaRPr>
          </a:p>
          <a:p>
            <a:pPr marL="285750" indent="-285750" rtl="0">
              <a:buFont typeface="Arial" panose="020B0604020202020204" pitchFamily="34" charset="0"/>
              <a:buChar char="•"/>
            </a:pPr>
            <a:r>
              <a:rPr lang="nl-NL" dirty="0">
                <a:latin typeface="+mn-lt"/>
              </a:rPr>
              <a:t>Zie je toepassingsmogelijkheden voor je eigen praktijk?</a:t>
            </a:r>
            <a:br>
              <a:rPr lang="nl-NL" dirty="0">
                <a:latin typeface="+mn-lt"/>
              </a:rPr>
            </a:br>
            <a:endParaRPr lang="nl-NL" dirty="0">
              <a:latin typeface="+mn-lt"/>
            </a:endParaRPr>
          </a:p>
          <a:p>
            <a:pPr marL="285750" indent="-285750" rtl="0">
              <a:buFont typeface="Arial" panose="020B0604020202020204" pitchFamily="34" charset="0"/>
              <a:buChar char="•"/>
            </a:pPr>
            <a:r>
              <a:rPr lang="nl-NL" dirty="0">
                <a:latin typeface="+mn-lt"/>
              </a:rPr>
              <a:t>Bieden de 4 vragen (ondersteunend bij het klinisch redeneren) toepassingsmogelijkheden voor de eigen praktijk?</a:t>
            </a:r>
            <a:br>
              <a:rPr lang="nl-NL" dirty="0">
                <a:latin typeface="+mn-lt"/>
              </a:rPr>
            </a:br>
            <a:endParaRPr lang="nl-NL" dirty="0">
              <a:latin typeface="+mn-lt"/>
            </a:endParaRPr>
          </a:p>
          <a:p>
            <a:pPr marL="285750" indent="-285750" rtl="0">
              <a:buFont typeface="Arial" panose="020B0604020202020204" pitchFamily="34" charset="0"/>
              <a:buChar char="•"/>
            </a:pPr>
            <a:r>
              <a:rPr lang="nl-NL" dirty="0">
                <a:latin typeface="+mn-lt"/>
              </a:rPr>
              <a:t>Wat zijn wat jullie betreft de belangrijkste randvoorwaarden voor het goed organiseren van een CBD?</a:t>
            </a:r>
          </a:p>
          <a:p>
            <a:pPr rtl="0"/>
            <a:endParaRPr lang="nl-NL" dirty="0">
              <a:latin typeface="+mj-lt"/>
            </a:endParaRPr>
          </a:p>
        </p:txBody>
      </p:sp>
      <p:sp>
        <p:nvSpPr>
          <p:cNvPr id="3" name="Tijdelijke aanduiding voor tekst 2"/>
          <p:cNvSpPr txBox="1">
            <a:spLocks noGrp="1"/>
          </p:cNvSpPr>
          <p:nvPr>
            <p:ph type="body" sz="quarter" idx="4294967295"/>
          </p:nvPr>
        </p:nvSpPr>
        <p:spPr>
          <a:xfrm>
            <a:off x="-396552" y="206091"/>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Discussie  </a:t>
            </a:r>
          </a:p>
        </p:txBody>
      </p:sp>
    </p:spTree>
    <p:extLst>
      <p:ext uri="{BB962C8B-B14F-4D97-AF65-F5344CB8AC3E}">
        <p14:creationId xmlns:p14="http://schemas.microsoft.com/office/powerpoint/2010/main" val="170659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anchor="t" anchorCtr="1" compatLnSpc="1"/>
          <a:lstStyle/>
          <a:p>
            <a:pPr marL="0" indent="0">
              <a:buNone/>
            </a:pPr>
            <a:endParaRPr lang="nl-NL" sz="2400" b="0" dirty="0">
              <a:solidFill>
                <a:schemeClr val="tx1"/>
              </a:solidFill>
              <a:latin typeface="+mn-lt"/>
            </a:endParaRP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Handige vragen</a:t>
            </a:r>
          </a:p>
        </p:txBody>
      </p:sp>
      <p:sp>
        <p:nvSpPr>
          <p:cNvPr id="8" name="Tijdelijke aanduiding voor inhoud 5">
            <a:extLst>
              <a:ext uri="{FF2B5EF4-FFF2-40B4-BE49-F238E27FC236}">
                <a16:creationId xmlns:a16="http://schemas.microsoft.com/office/drawing/2014/main" id="{1C48E090-8508-4288-A35B-F4F47BA1C87F}"/>
              </a:ext>
            </a:extLst>
          </p:cNvPr>
          <p:cNvSpPr txBox="1">
            <a:spLocks/>
          </p:cNvSpPr>
          <p:nvPr/>
        </p:nvSpPr>
        <p:spPr>
          <a:xfrm>
            <a:off x="359999" y="799782"/>
            <a:ext cx="3888432" cy="3744416"/>
          </a:xfrm>
          <a:prstGeom prst="rect">
            <a:avLst/>
          </a:prstGeom>
          <a:solidFill>
            <a:schemeClr val="accent1">
              <a:lumMod val="20000"/>
              <a:lumOff val="80000"/>
            </a:schemeClr>
          </a:solidFill>
        </p:spPr>
        <p:txBody>
          <a:bodyPr>
            <a:normAutofit lnSpcReduction="10000"/>
          </a:bodyPr>
          <a:lstStyle/>
          <a:p>
            <a:r>
              <a:rPr lang="nl-NL" sz="1400" b="1" kern="0" dirty="0">
                <a:solidFill>
                  <a:sysClr val="windowText" lastClr="000000"/>
                </a:solidFill>
              </a:rPr>
              <a:t>Algemeen</a:t>
            </a:r>
          </a:p>
          <a:p>
            <a:pPr marL="285750" lvl="1" indent="-285750">
              <a:buFont typeface="Arial" panose="020B0604020202020204" pitchFamily="34" charset="0"/>
              <a:buChar char="•"/>
            </a:pPr>
            <a:r>
              <a:rPr lang="nl-NL" sz="1400" kern="0" dirty="0">
                <a:solidFill>
                  <a:sysClr val="windowText" lastClr="000000"/>
                </a:solidFill>
              </a:rPr>
              <a:t>Wat kun je me vertellen over dit consult?</a:t>
            </a:r>
          </a:p>
          <a:p>
            <a:pPr marL="285750" lvl="1" indent="-285750">
              <a:buFont typeface="Arial" panose="020B0604020202020204" pitchFamily="34" charset="0"/>
              <a:buChar char="•"/>
            </a:pPr>
            <a:r>
              <a:rPr lang="nl-NL" sz="1400" kern="0" dirty="0">
                <a:solidFill>
                  <a:sysClr val="windowText" lastClr="000000"/>
                </a:solidFill>
              </a:rPr>
              <a:t>Wat kun je me vertellen over hoe je de vraagstelling van </a:t>
            </a:r>
            <a:r>
              <a:rPr lang="nl-NL" sz="1400" kern="0" dirty="0" err="1">
                <a:solidFill>
                  <a:sysClr val="windowText" lastClr="000000"/>
                </a:solidFill>
              </a:rPr>
              <a:t>pt</a:t>
            </a:r>
            <a:r>
              <a:rPr lang="nl-NL" sz="1400" kern="0" dirty="0">
                <a:solidFill>
                  <a:sysClr val="windowText" lastClr="000000"/>
                </a:solidFill>
              </a:rPr>
              <a:t> hebt aangepakt?</a:t>
            </a:r>
          </a:p>
          <a:p>
            <a:pPr marL="285750" lvl="1" indent="-285750">
              <a:buFont typeface="Arial" panose="020B0604020202020204" pitchFamily="34" charset="0"/>
              <a:buChar char="•"/>
            </a:pPr>
            <a:r>
              <a:rPr lang="nl-NL" sz="1400" kern="0" dirty="0">
                <a:solidFill>
                  <a:sysClr val="windowText" lastClr="000000"/>
                </a:solidFill>
              </a:rPr>
              <a:t>Wat zijn de kernpunten uit dit consult?</a:t>
            </a:r>
          </a:p>
          <a:p>
            <a:pPr marL="285750" indent="-285750">
              <a:buFont typeface="Arial" panose="020B0604020202020204" pitchFamily="34" charset="0"/>
              <a:buChar char="•"/>
            </a:pPr>
            <a:r>
              <a:rPr lang="nl-NL" sz="1400" kern="0" dirty="0">
                <a:solidFill>
                  <a:sysClr val="windowText" lastClr="000000"/>
                </a:solidFill>
              </a:rPr>
              <a:t>Assessment/diagnose</a:t>
            </a:r>
          </a:p>
          <a:p>
            <a:pPr marL="285750" lvl="1" indent="-285750">
              <a:buFont typeface="Arial" panose="020B0604020202020204" pitchFamily="34" charset="0"/>
              <a:buChar char="•"/>
            </a:pPr>
            <a:r>
              <a:rPr lang="nl-NL" sz="1400" kern="0" dirty="0">
                <a:solidFill>
                  <a:sysClr val="windowText" lastClr="000000"/>
                </a:solidFill>
              </a:rPr>
              <a:t>Hoe ben je tot die indruk/conclusie gekomen?</a:t>
            </a:r>
          </a:p>
          <a:p>
            <a:pPr marL="285750" lvl="1" indent="-285750">
              <a:buFont typeface="Arial" panose="020B0604020202020204" pitchFamily="34" charset="0"/>
              <a:buChar char="•"/>
            </a:pPr>
            <a:r>
              <a:rPr lang="nl-NL" sz="1400" kern="0" dirty="0">
                <a:solidFill>
                  <a:sysClr val="windowText" lastClr="000000"/>
                </a:solidFill>
              </a:rPr>
              <a:t>Welke andere diagnoses heb je overwogen/uitgesloten?</a:t>
            </a:r>
          </a:p>
          <a:p>
            <a:pPr marL="285750" lvl="1" indent="-285750">
              <a:buFont typeface="Arial" panose="020B0604020202020204" pitchFamily="34" charset="0"/>
              <a:buChar char="•"/>
            </a:pPr>
            <a:endParaRPr lang="nl-NL" sz="1400" kern="0" dirty="0">
              <a:solidFill>
                <a:sysClr val="windowText" lastClr="000000"/>
              </a:solidFill>
            </a:endParaRPr>
          </a:p>
          <a:p>
            <a:r>
              <a:rPr lang="nl-NL" sz="1400" b="1" kern="0" dirty="0">
                <a:solidFill>
                  <a:sysClr val="windowText" lastClr="000000"/>
                </a:solidFill>
              </a:rPr>
              <a:t>Behandeling</a:t>
            </a:r>
          </a:p>
          <a:p>
            <a:pPr marL="285750" lvl="1" indent="-285750">
              <a:buFont typeface="Arial" panose="020B0604020202020204" pitchFamily="34" charset="0"/>
              <a:buChar char="•"/>
            </a:pPr>
            <a:r>
              <a:rPr lang="nl-NL" sz="1400" kern="0" dirty="0">
                <a:solidFill>
                  <a:sysClr val="windowText" lastClr="000000"/>
                </a:solidFill>
              </a:rPr>
              <a:t>Kun je vertellen waarom je voor deze behandeling gekozen hebt?</a:t>
            </a:r>
          </a:p>
          <a:p>
            <a:pPr marL="285750" lvl="1" indent="-285750">
              <a:buFont typeface="Arial" panose="020B0604020202020204" pitchFamily="34" charset="0"/>
              <a:buChar char="•"/>
            </a:pPr>
            <a:r>
              <a:rPr lang="nl-NL" sz="1400" kern="0" dirty="0">
                <a:solidFill>
                  <a:sysClr val="windowText" lastClr="000000"/>
                </a:solidFill>
              </a:rPr>
              <a:t>Zijn er andere behandelingen die je overwogen hebt/uitgesloten hebt? Wat kun je daarover vertellen?</a:t>
            </a:r>
          </a:p>
          <a:p>
            <a:pPr marL="285750" lvl="1" indent="-285750">
              <a:buFont typeface="Arial" panose="020B0604020202020204" pitchFamily="34" charset="0"/>
              <a:buChar char="•"/>
            </a:pPr>
            <a:r>
              <a:rPr lang="nl-NL" sz="1400" kern="0" dirty="0">
                <a:solidFill>
                  <a:sysClr val="windowText" lastClr="000000"/>
                </a:solidFill>
              </a:rPr>
              <a:t>Waar dacht je aan toen je dit behandelplan aan het opstellen was? Kun je me eens meenemen in het gedachteproces?</a:t>
            </a:r>
            <a:endParaRPr lang="nl-NL" kern="0" dirty="0">
              <a:solidFill>
                <a:sysClr val="windowText" lastClr="000000"/>
              </a:solidFill>
            </a:endParaRPr>
          </a:p>
          <a:p>
            <a:endParaRPr lang="nl-NL" kern="0" dirty="0">
              <a:solidFill>
                <a:sysClr val="windowText" lastClr="000000"/>
              </a:solidFill>
            </a:endParaRPr>
          </a:p>
          <a:p>
            <a:pPr marL="0" lvl="1"/>
            <a:endParaRPr lang="nl-NL" kern="0" dirty="0">
              <a:solidFill>
                <a:sysClr val="windowText" lastClr="000000"/>
              </a:solidFill>
            </a:endParaRPr>
          </a:p>
        </p:txBody>
      </p:sp>
      <p:sp>
        <p:nvSpPr>
          <p:cNvPr id="9" name="Tijdelijke aanduiding voor inhoud 6">
            <a:extLst>
              <a:ext uri="{FF2B5EF4-FFF2-40B4-BE49-F238E27FC236}">
                <a16:creationId xmlns:a16="http://schemas.microsoft.com/office/drawing/2014/main" id="{F697FFDE-5A2D-4853-84FF-8AE4854B22F5}"/>
              </a:ext>
            </a:extLst>
          </p:cNvPr>
          <p:cNvSpPr txBox="1">
            <a:spLocks/>
          </p:cNvSpPr>
          <p:nvPr/>
        </p:nvSpPr>
        <p:spPr>
          <a:xfrm>
            <a:off x="4653297" y="861280"/>
            <a:ext cx="3951151" cy="3420939"/>
          </a:xfrm>
          <a:prstGeom prst="rect">
            <a:avLst/>
          </a:prstGeom>
          <a:solidFill>
            <a:schemeClr val="accent1">
              <a:lumMod val="20000"/>
              <a:lumOff val="80000"/>
            </a:schemeClr>
          </a:solidFill>
        </p:spPr>
        <p:txBody>
          <a:bodyPr>
            <a:normAutofit fontScale="77500" lnSpcReduction="20000"/>
          </a:bodyPr>
          <a:lstStyle/>
          <a:p>
            <a:r>
              <a:rPr lang="nl-NL" b="1" kern="0" dirty="0">
                <a:solidFill>
                  <a:sysClr val="windowText" lastClr="000000"/>
                </a:solidFill>
              </a:rPr>
              <a:t>Onderzoek</a:t>
            </a:r>
          </a:p>
          <a:p>
            <a:pPr marL="285750" lvl="1" indent="-285750">
              <a:buFont typeface="Arial" panose="020B0604020202020204" pitchFamily="34" charset="0"/>
              <a:buChar char="•"/>
            </a:pPr>
            <a:r>
              <a:rPr lang="nl-NL" kern="0" dirty="0">
                <a:solidFill>
                  <a:sysClr val="windowText" lastClr="000000"/>
                </a:solidFill>
              </a:rPr>
              <a:t>Waarom heb je voor dit onderzoek gekozen?</a:t>
            </a:r>
          </a:p>
          <a:p>
            <a:pPr marL="285750" lvl="1" indent="-285750">
              <a:buFont typeface="Arial" panose="020B0604020202020204" pitchFamily="34" charset="0"/>
              <a:buChar char="•"/>
            </a:pPr>
            <a:r>
              <a:rPr lang="nl-NL" kern="0" dirty="0">
                <a:solidFill>
                  <a:sysClr val="windowText" lastClr="000000"/>
                </a:solidFill>
              </a:rPr>
              <a:t>Heb je andere onderzoeken overwogen?</a:t>
            </a:r>
          </a:p>
          <a:p>
            <a:pPr marL="285750" indent="-285750">
              <a:buFont typeface="Arial" panose="020B0604020202020204" pitchFamily="34" charset="0"/>
              <a:buChar char="•"/>
            </a:pPr>
            <a:endParaRPr lang="nl-NL" kern="0" dirty="0">
              <a:solidFill>
                <a:sysClr val="windowText" lastClr="000000"/>
              </a:solidFill>
            </a:endParaRPr>
          </a:p>
          <a:p>
            <a:r>
              <a:rPr lang="nl-NL" b="1" kern="0" dirty="0">
                <a:solidFill>
                  <a:sysClr val="windowText" lastClr="000000"/>
                </a:solidFill>
              </a:rPr>
              <a:t>Follow up</a:t>
            </a:r>
          </a:p>
          <a:p>
            <a:pPr marL="285750" lvl="1" indent="-285750">
              <a:buFont typeface="Arial" panose="020B0604020202020204" pitchFamily="34" charset="0"/>
              <a:buChar char="•"/>
            </a:pPr>
            <a:r>
              <a:rPr lang="nl-NL" kern="0" dirty="0">
                <a:solidFill>
                  <a:sysClr val="windowText" lastClr="000000"/>
                </a:solidFill>
              </a:rPr>
              <a:t>Welke ideeën (afspraken) heb je over vervolg?</a:t>
            </a:r>
          </a:p>
          <a:p>
            <a:pPr marL="285750" lvl="1" indent="-285750">
              <a:buFont typeface="Arial" panose="020B0604020202020204" pitchFamily="34" charset="0"/>
              <a:buChar char="•"/>
            </a:pPr>
            <a:r>
              <a:rPr lang="nl-NL" kern="0" dirty="0">
                <a:solidFill>
                  <a:sysClr val="windowText" lastClr="000000"/>
                </a:solidFill>
              </a:rPr>
              <a:t>Welke factoren zijn van invloed op je beslissingen?</a:t>
            </a:r>
          </a:p>
          <a:p>
            <a:pPr marL="285750" lvl="1" indent="-285750">
              <a:buFont typeface="Arial" panose="020B0604020202020204" pitchFamily="34" charset="0"/>
              <a:buChar char="•"/>
            </a:pPr>
            <a:r>
              <a:rPr lang="nl-NL" kern="0" dirty="0">
                <a:solidFill>
                  <a:sysClr val="windowText" lastClr="000000"/>
                </a:solidFill>
              </a:rPr>
              <a:t>Heb je de casus besproken met collega’s? Waarom was dat van belang voor je? Wat heb je geleerd?</a:t>
            </a:r>
          </a:p>
          <a:p>
            <a:pPr marL="285750" lvl="1" indent="-285750">
              <a:buFont typeface="Arial" panose="020B0604020202020204" pitchFamily="34" charset="0"/>
              <a:buChar char="•"/>
            </a:pPr>
            <a:endParaRPr lang="nl-NL" kern="0" dirty="0">
              <a:solidFill>
                <a:sysClr val="windowText" lastClr="000000"/>
              </a:solidFill>
            </a:endParaRPr>
          </a:p>
          <a:p>
            <a:r>
              <a:rPr lang="nl-NL" b="1" kern="0" dirty="0">
                <a:solidFill>
                  <a:sysClr val="windowText" lastClr="000000"/>
                </a:solidFill>
              </a:rPr>
              <a:t>Context</a:t>
            </a:r>
          </a:p>
          <a:p>
            <a:pPr marL="285750" lvl="1" indent="-285750">
              <a:buFont typeface="Arial" panose="020B0604020202020204" pitchFamily="34" charset="0"/>
              <a:buChar char="•"/>
            </a:pPr>
            <a:r>
              <a:rPr lang="nl-NL" kern="0" dirty="0">
                <a:solidFill>
                  <a:sysClr val="windowText" lastClr="000000"/>
                </a:solidFill>
              </a:rPr>
              <a:t>Waren er specifieke factoren binnen deze casus dat je besluitvorming beïnvloed heeft (bijv. leeftijd, omstandigheden)? Wat kun je daarover vertellen?</a:t>
            </a:r>
          </a:p>
          <a:p>
            <a:pPr marL="285750" lvl="1" indent="-285750">
              <a:buFont typeface="Arial" panose="020B0604020202020204" pitchFamily="34" charset="0"/>
              <a:buChar char="•"/>
            </a:pPr>
            <a:r>
              <a:rPr lang="nl-NL" kern="0" dirty="0">
                <a:solidFill>
                  <a:sysClr val="windowText" lastClr="000000"/>
                </a:solidFill>
              </a:rPr>
              <a:t>Achteraf gezien; is er iets wat je liever vooraf had geweten over </a:t>
            </a:r>
            <a:r>
              <a:rPr lang="nl-NL" kern="0" dirty="0" err="1">
                <a:solidFill>
                  <a:sysClr val="windowText" lastClr="000000"/>
                </a:solidFill>
              </a:rPr>
              <a:t>pt</a:t>
            </a:r>
            <a:r>
              <a:rPr lang="nl-NL" kern="0" dirty="0">
                <a:solidFill>
                  <a:sysClr val="windowText" lastClr="000000"/>
                </a:solidFill>
              </a:rPr>
              <a:t>?</a:t>
            </a:r>
          </a:p>
          <a:p>
            <a:pPr marL="0" lvl="1"/>
            <a:endParaRPr lang="nl-NL" kern="0" dirty="0">
              <a:solidFill>
                <a:sysClr val="windowText" lastClr="000000"/>
              </a:solidFill>
            </a:endParaRPr>
          </a:p>
        </p:txBody>
      </p:sp>
    </p:spTree>
    <p:extLst>
      <p:ext uri="{BB962C8B-B14F-4D97-AF65-F5344CB8AC3E}">
        <p14:creationId xmlns:p14="http://schemas.microsoft.com/office/powerpoint/2010/main" val="1366694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79512" y="1131590"/>
            <a:ext cx="4248472" cy="2736304"/>
          </a:xfrm>
          <a:prstGeom prst="rect">
            <a:avLst/>
          </a:prstGeom>
          <a:noFill/>
          <a:ln>
            <a:noFill/>
          </a:ln>
        </p:spPr>
        <p:txBody>
          <a:bodyPr vert="horz" wrap="square" lIns="0" tIns="0" rIns="0" bIns="0" anchor="t" anchorCtr="1" compatLnSpc="1"/>
          <a:lstStyle/>
          <a:p>
            <a:pPr marL="342900" indent="-342900">
              <a:buFont typeface="Arial" panose="020B0604020202020204" pitchFamily="34" charset="0"/>
              <a:buChar char="•"/>
            </a:pPr>
            <a:r>
              <a:rPr lang="nl-NL" sz="2400" b="0" dirty="0">
                <a:solidFill>
                  <a:schemeClr val="tx1"/>
                </a:solidFill>
                <a:latin typeface="+mn-lt"/>
              </a:rPr>
              <a:t>In subgroepen met 1 aios, 1 supervisor en minstens 1 observator simuleren we een CBD (max 15 minuten).</a:t>
            </a:r>
          </a:p>
          <a:p>
            <a:pPr marL="342900" indent="-342900">
              <a:buFont typeface="Arial" panose="020B0604020202020204" pitchFamily="34" charset="0"/>
              <a:buChar char="•"/>
            </a:pPr>
            <a:r>
              <a:rPr lang="nl-NL" sz="2400" b="0" dirty="0">
                <a:solidFill>
                  <a:schemeClr val="tx1"/>
                </a:solidFill>
                <a:latin typeface="+mn-lt"/>
              </a:rPr>
              <a:t>Lees de casusbeschrijving en de opdracht bij je rol door.</a:t>
            </a:r>
          </a:p>
          <a:p>
            <a:pPr marL="0" indent="0">
              <a:buNone/>
            </a:pPr>
            <a:endParaRPr lang="nl-NL" sz="2400" b="0" dirty="0">
              <a:solidFill>
                <a:schemeClr val="tx1"/>
              </a:solidFill>
              <a:latin typeface="+mn-lt"/>
            </a:endParaRPr>
          </a:p>
          <a:p>
            <a:pPr marL="0" indent="0">
              <a:buNone/>
            </a:pPr>
            <a:endParaRPr lang="nl-NL" sz="2400" b="0" dirty="0">
              <a:solidFill>
                <a:schemeClr val="tx1"/>
              </a:solidFill>
              <a:latin typeface="+mn-lt"/>
            </a:endParaRPr>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2 Simulatie</a:t>
            </a:r>
          </a:p>
        </p:txBody>
      </p:sp>
      <p:sp>
        <p:nvSpPr>
          <p:cNvPr id="4" name="Tijdelijke aanduiding voor inhoud 3">
            <a:extLst>
              <a:ext uri="{FF2B5EF4-FFF2-40B4-BE49-F238E27FC236}">
                <a16:creationId xmlns:a16="http://schemas.microsoft.com/office/drawing/2014/main" id="{C499BE3E-3552-41B6-9E02-0EA530CCE0C9}"/>
              </a:ext>
            </a:extLst>
          </p:cNvPr>
          <p:cNvSpPr txBox="1">
            <a:spLocks/>
          </p:cNvSpPr>
          <p:nvPr/>
        </p:nvSpPr>
        <p:spPr>
          <a:xfrm>
            <a:off x="4608471" y="771550"/>
            <a:ext cx="3888433" cy="3816424"/>
          </a:xfrm>
          <a:prstGeom prst="rect">
            <a:avLst/>
          </a:prstGeom>
          <a:noFill/>
          <a:ln w="12700">
            <a:solidFill>
              <a:srgbClr val="FFC000"/>
            </a:solidFill>
          </a:ln>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FF9933"/>
              </a:buClr>
              <a:buSzPct val="80000"/>
              <a:buNone/>
              <a:tabLst/>
              <a:defRPr/>
            </a:pPr>
            <a:r>
              <a:rPr kumimoji="0" lang="nl-NL" sz="1400" b="1" i="0" u="none" strike="noStrike" kern="1200" cap="none" spc="0" normalizeH="0" baseline="0" noProof="0" dirty="0">
                <a:ln>
                  <a:noFill/>
                </a:ln>
                <a:solidFill>
                  <a:srgbClr val="000000">
                    <a:lumMod val="75000"/>
                    <a:lumOff val="25000"/>
                  </a:srgbClr>
                </a:solidFill>
                <a:effectLst/>
                <a:uLnTx/>
                <a:uFillTx/>
                <a:ea typeface="+mn-ea"/>
                <a:cs typeface="+mn-cs"/>
              </a:rPr>
              <a:t>Simulatie CBD op basis van casus</a:t>
            </a:r>
          </a:p>
          <a:p>
            <a:pPr marL="342900" marR="0" lvl="0" indent="-342900" algn="l" defTabSz="457200" rtl="0" eaLnBrk="1" fontAlgn="auto" latinLnBrk="0" hangingPunct="1">
              <a:spcBef>
                <a:spcPts val="1000"/>
              </a:spcBef>
              <a:spcAft>
                <a:spcPts val="0"/>
              </a:spcAft>
              <a:buClr>
                <a:srgbClr val="FF9933"/>
              </a:buClr>
              <a:buSzPct val="80000"/>
              <a:buFont typeface="Wingdings 3" charset="2"/>
              <a:buChar char=""/>
              <a:tabLst/>
              <a:defRPr/>
            </a:pPr>
            <a:r>
              <a:rPr kumimoji="0" lang="nl-NL" sz="1400" b="0" i="0" u="none" strike="noStrike" kern="1200" cap="none" spc="0" normalizeH="0" baseline="0" noProof="0" dirty="0">
                <a:ln>
                  <a:noFill/>
                </a:ln>
                <a:solidFill>
                  <a:srgbClr val="000000">
                    <a:lumMod val="75000"/>
                    <a:lumOff val="25000"/>
                  </a:srgbClr>
                </a:solidFill>
                <a:effectLst/>
                <a:uLnTx/>
                <a:uFillTx/>
                <a:ea typeface="+mn-ea"/>
                <a:cs typeface="+mn-cs"/>
              </a:rPr>
              <a:t>Jullie hebben maximaal 15 minuten (observator houdt tijd bij)</a:t>
            </a:r>
            <a:endPar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endParaRPr>
          </a:p>
          <a:p>
            <a:pPr marL="342900" marR="0" lvl="0" indent="-342900" algn="l" defTabSz="457200" rtl="0" eaLnBrk="1" fontAlgn="auto" latinLnBrk="0" hangingPunct="1">
              <a:spcBef>
                <a:spcPts val="1000"/>
              </a:spcBef>
              <a:spcAft>
                <a:spcPts val="0"/>
              </a:spcAft>
              <a:buClr>
                <a:srgbClr val="FF9933"/>
              </a:buClr>
              <a:buSzPct val="80000"/>
              <a:buFont typeface="Wingdings 3" charset="2"/>
              <a:buChar char=""/>
              <a:tabLst/>
              <a:defRPr/>
            </a:pPr>
            <a:r>
              <a:rPr kumimoji="0" lang="nl-NL" sz="1400" b="0" i="0" u="none" strike="noStrike" kern="1200" cap="none" spc="0" normalizeH="0" baseline="0" noProof="0" dirty="0">
                <a:ln>
                  <a:noFill/>
                </a:ln>
                <a:solidFill>
                  <a:srgbClr val="000000">
                    <a:lumMod val="75000"/>
                    <a:lumOff val="25000"/>
                  </a:srgbClr>
                </a:solidFill>
                <a:effectLst/>
                <a:uLnTx/>
                <a:uFillTx/>
                <a:ea typeface="+mn-ea"/>
                <a:cs typeface="+mn-cs"/>
              </a:rPr>
              <a:t>Observatoren kijken mee met zakkaartje CBD paraat </a:t>
            </a:r>
            <a:endPar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endParaRPr>
          </a:p>
          <a:p>
            <a:pPr marL="342900" marR="0" lvl="0" indent="-342900" algn="l" defTabSz="457200" rtl="0" eaLnBrk="1" fontAlgn="auto" latinLnBrk="0" hangingPunct="1">
              <a:spcBef>
                <a:spcPts val="1000"/>
              </a:spcBef>
              <a:spcAft>
                <a:spcPts val="0"/>
              </a:spcAft>
              <a:buClr>
                <a:srgbClr val="FF9933"/>
              </a:buClr>
              <a:buSzPct val="80000"/>
              <a:buFont typeface="Wingdings 3" charset="2"/>
              <a:buChar char=""/>
              <a:tabLst/>
              <a:defRPr/>
            </a:pPr>
            <a:r>
              <a:rPr kumimoji="0" lang="nl-NL" sz="1400" b="0" i="0" u="none" strike="noStrike" kern="1200" cap="none" spc="0" normalizeH="0" baseline="0" noProof="0" dirty="0">
                <a:ln>
                  <a:noFill/>
                </a:ln>
                <a:solidFill>
                  <a:srgbClr val="000000">
                    <a:lumMod val="75000"/>
                    <a:lumOff val="25000"/>
                  </a:srgbClr>
                </a:solidFill>
                <a:effectLst/>
                <a:uLnTx/>
                <a:uFillTx/>
                <a:ea typeface="+mn-ea"/>
                <a:cs typeface="+mn-cs"/>
              </a:rPr>
              <a:t>Bij afronding dienen jullie te komen tot een beeld van het benodigde supervisieniveau. Vul het formulier in. </a:t>
            </a:r>
            <a:endPar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endParaRPr>
          </a:p>
          <a:p>
            <a:pPr marL="342900" marR="0" lvl="0" indent="-342900" algn="l" defTabSz="457200" rtl="0" eaLnBrk="1" fontAlgn="auto" latinLnBrk="0" hangingPunct="1">
              <a:spcBef>
                <a:spcPts val="1000"/>
              </a:spcBef>
              <a:spcAft>
                <a:spcPts val="0"/>
              </a:spcAft>
              <a:buClr>
                <a:srgbClr val="FF9933"/>
              </a:buClr>
              <a:buSzPct val="80000"/>
              <a:buFont typeface="Wingdings 3" charset="2"/>
              <a:buChar char=""/>
              <a:tabLst/>
              <a:defRPr/>
            </a:pPr>
            <a:r>
              <a:rPr kumimoji="0" lang="nl-NL" sz="1400" b="0" i="0" u="none" strike="noStrike" kern="1200" cap="none" spc="0" normalizeH="0" baseline="0" noProof="0" dirty="0">
                <a:ln>
                  <a:noFill/>
                </a:ln>
                <a:solidFill>
                  <a:srgbClr val="000000">
                    <a:lumMod val="75000"/>
                    <a:lumOff val="25000"/>
                  </a:srgbClr>
                </a:solidFill>
                <a:effectLst/>
                <a:uLnTx/>
                <a:uFillTx/>
                <a:ea typeface="+mn-ea"/>
                <a:cs typeface="+mn-cs"/>
              </a:rPr>
              <a:t>Observatoren voorzien de opleider van feedback:</a:t>
            </a:r>
            <a:endPar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endParaRPr>
          </a:p>
          <a:p>
            <a:pPr lvl="1">
              <a:buClr>
                <a:srgbClr val="FF9933"/>
              </a:buClr>
              <a:buFont typeface="Arial" panose="020B0604020202020204" pitchFamily="34" charset="0"/>
              <a:buChar char="•"/>
            </a:pPr>
            <a:r>
              <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rPr>
              <a:t>Wat werkte goed?</a:t>
            </a:r>
          </a:p>
          <a:p>
            <a:pPr lvl="1">
              <a:buClr>
                <a:srgbClr val="FF9933"/>
              </a:buClr>
              <a:buFont typeface="Arial" panose="020B0604020202020204" pitchFamily="34" charset="0"/>
              <a:buChar char="•"/>
            </a:pPr>
            <a:r>
              <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rPr>
              <a:t>Wat had niet het gewenste effect?</a:t>
            </a:r>
          </a:p>
          <a:p>
            <a:pPr lvl="1">
              <a:buClr>
                <a:srgbClr val="FF9933"/>
              </a:buClr>
              <a:buFont typeface="Arial" panose="020B0604020202020204" pitchFamily="34" charset="0"/>
              <a:buChar char="•"/>
            </a:pPr>
            <a:r>
              <a:rPr kumimoji="0" lang="nl-NL" sz="1400" b="0" i="1" u="none" strike="noStrike" kern="1200" cap="none" spc="0" normalizeH="0" baseline="0" noProof="0" dirty="0">
                <a:ln>
                  <a:noFill/>
                </a:ln>
                <a:solidFill>
                  <a:srgbClr val="000000">
                    <a:lumMod val="75000"/>
                    <a:lumOff val="25000"/>
                  </a:srgbClr>
                </a:solidFill>
                <a:effectLst/>
                <a:uLnTx/>
                <a:uFillTx/>
                <a:ea typeface="+mn-ea"/>
                <a:cs typeface="+mn-cs"/>
              </a:rPr>
              <a:t>Welke tips hebben we voor je?</a:t>
            </a:r>
          </a:p>
          <a:p>
            <a:pPr marL="342900" marR="0" lvl="0" indent="-342900" algn="l" defTabSz="457200" rtl="0" eaLnBrk="1" fontAlgn="auto" latinLnBrk="0" hangingPunct="1">
              <a:lnSpc>
                <a:spcPct val="100000"/>
              </a:lnSpc>
              <a:spcBef>
                <a:spcPts val="1000"/>
              </a:spcBef>
              <a:spcAft>
                <a:spcPts val="0"/>
              </a:spcAft>
              <a:buClr>
                <a:srgbClr val="FF9933"/>
              </a:buClr>
              <a:buSzPct val="80000"/>
              <a:buFont typeface="Wingdings 3" charset="2"/>
              <a:buChar char=""/>
              <a:tabLst/>
              <a:defRPr/>
            </a:pPr>
            <a:endParaRPr kumimoji="0" lang="nl-NL" sz="1400" b="0" i="0" u="none" strike="noStrike" kern="1200" cap="none" spc="0" normalizeH="0" baseline="0" noProof="0" dirty="0">
              <a:ln>
                <a:noFill/>
              </a:ln>
              <a:solidFill>
                <a:srgbClr val="000000">
                  <a:lumMod val="75000"/>
                  <a:lumOff val="25000"/>
                </a:srgb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86893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907703" y="2355726"/>
            <a:ext cx="5328592" cy="1872208"/>
          </a:xfrm>
          <a:prstGeom prst="rect">
            <a:avLst/>
          </a:prstGeom>
          <a:noFill/>
          <a:ln>
            <a:noFill/>
          </a:ln>
        </p:spPr>
        <p:txBody>
          <a:bodyPr vert="horz" wrap="square" lIns="0" tIns="0" rIns="0" bIns="0" anchor="t" anchorCtr="1" compatLnSpc="1"/>
          <a:lstStyle/>
          <a:p>
            <a:pPr marL="342900" indent="-342900">
              <a:buFont typeface="Arial" panose="020B0604020202020204" pitchFamily="34" charset="0"/>
              <a:buChar char="•"/>
            </a:pPr>
            <a:r>
              <a:rPr lang="nl-NL" sz="2400" b="0" dirty="0">
                <a:solidFill>
                  <a:schemeClr val="tx1"/>
                </a:solidFill>
                <a:latin typeface="+mn-lt"/>
              </a:rPr>
              <a:t>Wat werkte goed?</a:t>
            </a:r>
          </a:p>
          <a:p>
            <a:pPr marL="342900" indent="-342900">
              <a:buFont typeface="Arial" panose="020B0604020202020204" pitchFamily="34" charset="0"/>
              <a:buChar char="•"/>
            </a:pPr>
            <a:r>
              <a:rPr lang="nl-NL" sz="2400" dirty="0">
                <a:solidFill>
                  <a:schemeClr val="tx1"/>
                </a:solidFill>
                <a:latin typeface="+mn-lt"/>
              </a:rPr>
              <a:t>Wat had niet het gewenste effect? </a:t>
            </a:r>
          </a:p>
          <a:p>
            <a:pPr marL="342900" indent="-342900">
              <a:buFont typeface="Arial" panose="020B0604020202020204" pitchFamily="34" charset="0"/>
              <a:buChar char="•"/>
            </a:pPr>
            <a:r>
              <a:rPr lang="nl-NL" sz="2400" b="0" dirty="0">
                <a:solidFill>
                  <a:schemeClr val="tx1"/>
                </a:solidFill>
                <a:latin typeface="+mn-lt"/>
              </a:rPr>
              <a:t>Tips?</a:t>
            </a:r>
          </a:p>
          <a:p>
            <a:pPr marL="0" indent="0">
              <a:buNone/>
            </a:pPr>
            <a:endParaRPr lang="nl-NL" sz="2400" b="0" dirty="0">
              <a:solidFill>
                <a:schemeClr val="tx1"/>
              </a:solidFill>
              <a:latin typeface="+mn-lt"/>
            </a:endParaRPr>
          </a:p>
          <a:p>
            <a:pPr marL="0" indent="0">
              <a:buNone/>
            </a:pPr>
            <a:endParaRPr lang="nl-NL" sz="2400" b="0" dirty="0">
              <a:solidFill>
                <a:schemeClr val="tx1"/>
              </a:solidFill>
              <a:latin typeface="+mn-lt"/>
            </a:endParaRPr>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Nabespreking simulatie</a:t>
            </a:r>
          </a:p>
        </p:txBody>
      </p:sp>
      <p:pic>
        <p:nvPicPr>
          <p:cNvPr id="6" name="Picture 2" descr="Dag 588 – Wanneer is een passend moment om iets te bespreken ...">
            <a:extLst>
              <a:ext uri="{FF2B5EF4-FFF2-40B4-BE49-F238E27FC236}">
                <a16:creationId xmlns:a16="http://schemas.microsoft.com/office/drawing/2014/main" id="{2AD6C37B-A3A2-49B8-9248-1409E29B34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74709">
            <a:off x="5292080" y="1121296"/>
            <a:ext cx="2500313" cy="102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114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475656" y="2355726"/>
            <a:ext cx="6912768" cy="1872208"/>
          </a:xfrm>
          <a:prstGeom prst="rect">
            <a:avLst/>
          </a:prstGeom>
          <a:noFill/>
          <a:ln>
            <a:noFill/>
          </a:ln>
        </p:spPr>
        <p:txBody>
          <a:bodyPr vert="horz" wrap="square" lIns="0" tIns="0" rIns="0" bIns="0" anchor="t" anchorCtr="1" compatLnSpc="1"/>
          <a:lstStyle/>
          <a:p>
            <a:pPr marL="342900" indent="-342900">
              <a:buFont typeface="Arial" panose="020B0604020202020204" pitchFamily="34" charset="0"/>
              <a:buChar char="•"/>
            </a:pPr>
            <a:r>
              <a:rPr lang="nl-NL" sz="2400" b="0" dirty="0">
                <a:solidFill>
                  <a:schemeClr val="tx1"/>
                </a:solidFill>
                <a:latin typeface="+mn-lt"/>
              </a:rPr>
              <a:t>Wat waren de meest opvallende bevindingen?</a:t>
            </a:r>
          </a:p>
          <a:p>
            <a:pPr marL="342900" indent="-342900">
              <a:buFont typeface="Arial" panose="020B0604020202020204" pitchFamily="34" charset="0"/>
              <a:buChar char="•"/>
            </a:pPr>
            <a:r>
              <a:rPr lang="nl-NL" sz="2400" dirty="0">
                <a:solidFill>
                  <a:schemeClr val="tx1"/>
                </a:solidFill>
                <a:latin typeface="+mn-lt"/>
              </a:rPr>
              <a:t>Wat is het verschil in toepassen CBD –KPE?</a:t>
            </a:r>
          </a:p>
          <a:p>
            <a:pPr marL="342900" indent="-342900">
              <a:buFont typeface="Arial" panose="020B0604020202020204" pitchFamily="34" charset="0"/>
              <a:buChar char="•"/>
            </a:pPr>
            <a:r>
              <a:rPr lang="nl-NL" sz="2400" b="0" dirty="0">
                <a:solidFill>
                  <a:schemeClr val="tx1"/>
                </a:solidFill>
                <a:latin typeface="+mn-lt"/>
              </a:rPr>
              <a:t>Welk soort informatie leveren beide instrumenten op?</a:t>
            </a:r>
          </a:p>
          <a:p>
            <a:pPr marL="0" indent="0">
              <a:buNone/>
            </a:pPr>
            <a:endParaRPr lang="nl-NL" sz="2400" b="0" dirty="0">
              <a:solidFill>
                <a:schemeClr val="tx1"/>
              </a:solidFill>
              <a:latin typeface="+mn-lt"/>
            </a:endParaRPr>
          </a:p>
          <a:p>
            <a:pPr marL="0" indent="0">
              <a:buNone/>
            </a:pPr>
            <a:endParaRPr lang="nl-NL" sz="2400" b="0" dirty="0">
              <a:solidFill>
                <a:schemeClr val="tx1"/>
              </a:solidFill>
              <a:latin typeface="+mn-lt"/>
            </a:endParaRPr>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Opdracht 3 CBD als feedback instrument bij EPA’s</a:t>
            </a:r>
          </a:p>
        </p:txBody>
      </p:sp>
      <p:sp>
        <p:nvSpPr>
          <p:cNvPr id="4" name="Tekstvak 7">
            <a:extLst>
              <a:ext uri="{FF2B5EF4-FFF2-40B4-BE49-F238E27FC236}">
                <a16:creationId xmlns:a16="http://schemas.microsoft.com/office/drawing/2014/main" id="{8278B08F-7184-4A99-A50D-44C96AA7DEFD}"/>
              </a:ext>
            </a:extLst>
          </p:cNvPr>
          <p:cNvSpPr txBox="1"/>
          <p:nvPr/>
        </p:nvSpPr>
        <p:spPr>
          <a:xfrm>
            <a:off x="1475656" y="1131590"/>
            <a:ext cx="2232248" cy="936104"/>
          </a:xfrm>
          <a:prstGeom prst="rect">
            <a:avLst/>
          </a:prstGeom>
          <a:solidFill>
            <a:schemeClr val="bg1"/>
          </a:solidFill>
          <a:ln w="15875">
            <a:solidFill>
              <a:srgbClr val="FFC000"/>
            </a:solidFill>
          </a:ln>
        </p:spPr>
        <p:txBody>
          <a:bodyPr wrap="square" rtlCol="0">
            <a:noAutofit/>
          </a:bodyPr>
          <a:lstStyle/>
          <a:p>
            <a:pPr>
              <a:spcAft>
                <a:spcPts val="0"/>
              </a:spcAft>
            </a:pPr>
            <a:r>
              <a:rPr lang="nl-NL" sz="1600" kern="1200" dirty="0">
                <a:solidFill>
                  <a:srgbClr val="000000"/>
                </a:solidFill>
                <a:effectLst/>
                <a:latin typeface="Gill Sans MT" panose="020B0502020104020203" pitchFamily="34" charset="0"/>
                <a:ea typeface="Georgia" panose="02040502050405020303" pitchFamily="18" charset="0"/>
                <a:cs typeface="Times New Roman" panose="02020603050405020304" pitchFamily="18" charset="0"/>
              </a:rPr>
              <a:t>Groep 1: EPA 1, 6 en 7</a:t>
            </a:r>
            <a:endParaRPr lang="nl-NL" sz="1600" dirty="0">
              <a:effectLst/>
              <a:latin typeface="Gill Sans MT" panose="020B0502020104020203" pitchFamily="34" charset="0"/>
              <a:ea typeface="Georgia" panose="02040502050405020303" pitchFamily="18" charset="0"/>
              <a:cs typeface="Times New Roman" panose="02020603050405020304" pitchFamily="18" charset="0"/>
            </a:endParaRPr>
          </a:p>
          <a:p>
            <a:pPr>
              <a:spcAft>
                <a:spcPts val="0"/>
              </a:spcAft>
            </a:pPr>
            <a:r>
              <a:rPr lang="nl-NL" sz="1600" kern="1200" dirty="0">
                <a:solidFill>
                  <a:srgbClr val="000000"/>
                </a:solidFill>
                <a:effectLst/>
                <a:latin typeface="Gill Sans MT" panose="020B0502020104020203" pitchFamily="34" charset="0"/>
                <a:ea typeface="Georgia" panose="02040502050405020303" pitchFamily="18" charset="0"/>
                <a:cs typeface="Times New Roman" panose="02020603050405020304" pitchFamily="18" charset="0"/>
              </a:rPr>
              <a:t>Groep 2; EPA 2, 4 en 8</a:t>
            </a:r>
            <a:endParaRPr lang="nl-NL" sz="1600" dirty="0">
              <a:effectLst/>
              <a:latin typeface="Gill Sans MT" panose="020B0502020104020203" pitchFamily="34" charset="0"/>
              <a:ea typeface="Georgia" panose="02040502050405020303" pitchFamily="18" charset="0"/>
              <a:cs typeface="Times New Roman" panose="02020603050405020304" pitchFamily="18" charset="0"/>
            </a:endParaRPr>
          </a:p>
          <a:p>
            <a:pPr>
              <a:spcAft>
                <a:spcPts val="0"/>
              </a:spcAft>
            </a:pPr>
            <a:r>
              <a:rPr lang="nl-NL" sz="1600" kern="1200" dirty="0">
                <a:solidFill>
                  <a:srgbClr val="000000"/>
                </a:solidFill>
                <a:effectLst/>
                <a:latin typeface="Gill Sans MT" panose="020B0502020104020203" pitchFamily="34" charset="0"/>
                <a:ea typeface="Georgia" panose="02040502050405020303" pitchFamily="18" charset="0"/>
                <a:cs typeface="Times New Roman" panose="02020603050405020304" pitchFamily="18" charset="0"/>
              </a:rPr>
              <a:t>Groep 3; EPA 3, 5 en 10</a:t>
            </a:r>
            <a:endParaRPr lang="nl-NL" sz="1600" dirty="0">
              <a:effectLst/>
              <a:latin typeface="Gill Sans MT" panose="020B0502020104020203" pitchFamily="34" charset="0"/>
              <a:ea typeface="Georgia" panose="02040502050405020303" pitchFamily="18" charset="0"/>
              <a:cs typeface="Times New Roman" panose="02020603050405020304" pitchFamily="18" charset="0"/>
            </a:endParaRPr>
          </a:p>
        </p:txBody>
      </p:sp>
    </p:spTree>
    <p:extLst>
      <p:ext uri="{BB962C8B-B14F-4D97-AF65-F5344CB8AC3E}">
        <p14:creationId xmlns:p14="http://schemas.microsoft.com/office/powerpoint/2010/main" val="1451206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115614" y="1635646"/>
            <a:ext cx="6912768" cy="1270765"/>
          </a:xfrm>
          <a:prstGeom prst="rect">
            <a:avLst/>
          </a:prstGeom>
          <a:noFill/>
          <a:ln>
            <a:noFill/>
          </a:ln>
        </p:spPr>
        <p:txBody>
          <a:bodyPr vert="horz" wrap="square" lIns="0" tIns="0" rIns="0" bIns="0" anchor="t" anchorCtr="1" compatLnSpc="1"/>
          <a:lstStyle/>
          <a:p>
            <a:pPr rtl="0"/>
            <a:r>
              <a:rPr lang="nl-NL" sz="2400" dirty="0"/>
              <a:t>Welke stappen ga je de komende tijd (zelf of in de opleidingsgroep) uitwerken en hoe ga je dat doen? </a:t>
            </a:r>
          </a:p>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400" dirty="0">
                <a:solidFill>
                  <a:srgbClr val="FFC000"/>
                </a:solidFill>
                <a:latin typeface="Gill Sans MT" panose="020B0502020104020203" pitchFamily="34" charset="0"/>
              </a:rPr>
              <a:t>Evaluatie</a:t>
            </a:r>
          </a:p>
        </p:txBody>
      </p:sp>
      <p:pic>
        <p:nvPicPr>
          <p:cNvPr id="4" name="Picture 2" descr="Afbeeldingsresultaat voor koffiedate">
            <a:extLst>
              <a:ext uri="{FF2B5EF4-FFF2-40B4-BE49-F238E27FC236}">
                <a16:creationId xmlns:a16="http://schemas.microsoft.com/office/drawing/2014/main" id="{2385DDF5-8A8E-4785-956B-1CA744396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8536" y="3003798"/>
            <a:ext cx="1286925" cy="1270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094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539552" y="1131590"/>
            <a:ext cx="8244448" cy="3543936"/>
          </a:xfrm>
          <a:prstGeom prst="rect">
            <a:avLst/>
          </a:prstGeom>
          <a:noFill/>
          <a:ln>
            <a:noFill/>
          </a:ln>
        </p:spPr>
        <p:txBody>
          <a:bodyPr vert="horz" wrap="square" lIns="0" tIns="0" rIns="0" bIns="0" anchor="t" anchorCtr="1" compatLnSpc="1"/>
          <a:lstStyle/>
          <a:p>
            <a:pPr marL="342900" lvl="1" indent="-342900" rtl="0">
              <a:lnSpc>
                <a:spcPct val="150000"/>
              </a:lnSpc>
              <a:buFont typeface="Wingdings" panose="05000000000000000000" pitchFamily="2" charset="2"/>
              <a:buChar char="q"/>
            </a:pPr>
            <a:r>
              <a:rPr lang="nl-NL" dirty="0">
                <a:latin typeface="Gill Sans MT" panose="020B0502020104020203" pitchFamily="34" charset="0"/>
              </a:rPr>
              <a:t>Een CBD kan alleen plaatsvinden na een live observatie.</a:t>
            </a:r>
          </a:p>
          <a:p>
            <a:pPr marL="342900" lvl="1" indent="-342900" rtl="0">
              <a:lnSpc>
                <a:spcPct val="150000"/>
              </a:lnSpc>
              <a:buFont typeface="Wingdings" panose="05000000000000000000" pitchFamily="2" charset="2"/>
              <a:buChar char="q"/>
            </a:pPr>
            <a:r>
              <a:rPr lang="nl-NL" dirty="0">
                <a:latin typeface="Gill Sans MT" panose="020B0502020104020203" pitchFamily="34" charset="0"/>
              </a:rPr>
              <a:t>Een CBD is altijd tussen één supervisor en één aios.</a:t>
            </a:r>
          </a:p>
          <a:p>
            <a:pPr marL="342900" lvl="1" indent="-342900" rtl="0">
              <a:lnSpc>
                <a:spcPct val="150000"/>
              </a:lnSpc>
              <a:buFont typeface="Wingdings" panose="05000000000000000000" pitchFamily="2" charset="2"/>
              <a:buChar char="q"/>
            </a:pPr>
            <a:r>
              <a:rPr lang="nl-NL" dirty="0">
                <a:latin typeface="Gill Sans MT" panose="020B0502020104020203" pitchFamily="34" charset="0"/>
              </a:rPr>
              <a:t>Met de uitkomst van een CBD kan de supervisor een visie geven op het benodigde supervisieniveau</a:t>
            </a:r>
          </a:p>
          <a:p>
            <a:pPr marL="342900" lvl="1" indent="-342900" rtl="0">
              <a:lnSpc>
                <a:spcPct val="150000"/>
              </a:lnSpc>
              <a:buFont typeface="Wingdings" panose="05000000000000000000" pitchFamily="2" charset="2"/>
              <a:buChar char="q"/>
            </a:pPr>
            <a:r>
              <a:rPr lang="nl-NL" dirty="0">
                <a:latin typeface="Gill Sans MT" panose="020B0502020104020203" pitchFamily="34" charset="0"/>
              </a:rPr>
              <a:t>Met een CBD meet je het kennisniveau van de aios</a:t>
            </a:r>
          </a:p>
          <a:p>
            <a:pPr marL="342900" lvl="1" indent="-342900" rtl="0">
              <a:lnSpc>
                <a:spcPct val="150000"/>
              </a:lnSpc>
              <a:buFont typeface="Wingdings" panose="05000000000000000000" pitchFamily="2" charset="2"/>
              <a:buChar char="q"/>
            </a:pPr>
            <a:r>
              <a:rPr lang="nl-NL" dirty="0">
                <a:latin typeface="Gill Sans MT" panose="020B0502020104020203" pitchFamily="34" charset="0"/>
              </a:rPr>
              <a:t>Per EPA hoef je maar 1 CBD te doorlopen om een goed beeld te krijgen van het functioneren van je aios</a:t>
            </a:r>
          </a:p>
          <a:p>
            <a:pPr marL="342900" lvl="1" indent="-342900" rtl="0">
              <a:lnSpc>
                <a:spcPct val="150000"/>
              </a:lnSpc>
              <a:buFont typeface="Wingdings" panose="05000000000000000000" pitchFamily="2" charset="2"/>
              <a:buChar char="q"/>
            </a:pPr>
            <a:r>
              <a:rPr lang="nl-NL" dirty="0">
                <a:latin typeface="Gill Sans MT" panose="020B0502020104020203" pitchFamily="34" charset="0"/>
              </a:rPr>
              <a:t>Een EPA is een toetsinstrument, net zoals een KPE of CAT</a:t>
            </a:r>
          </a:p>
          <a:p>
            <a:pPr rtl="0"/>
            <a:endParaRPr lang="nl-NL" sz="2400" dirty="0">
              <a:latin typeface="Gill Sans MT" panose="020B0502020104020203" pitchFamily="34" charset="0"/>
            </a:endParaRPr>
          </a:p>
          <a:p>
            <a:pPr rtl="0"/>
            <a:endParaRPr lang="nl-NL" dirty="0"/>
          </a:p>
          <a:p>
            <a:pPr rtl="0"/>
            <a:endParaRPr lang="nl-NL" dirty="0"/>
          </a:p>
        </p:txBody>
      </p:sp>
      <p:sp>
        <p:nvSpPr>
          <p:cNvPr id="3" name="Tijdelijke aanduiding voor tekst 2"/>
          <p:cNvSpPr txBox="1">
            <a:spLocks noGrp="1"/>
          </p:cNvSpPr>
          <p:nvPr>
            <p:ph type="body" sz="quarter" idx="4294967295"/>
          </p:nvPr>
        </p:nvSpPr>
        <p:spPr>
          <a:xfrm>
            <a:off x="359999" y="287974"/>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Quiz</a:t>
            </a:r>
          </a:p>
        </p:txBody>
      </p:sp>
    </p:spTree>
    <p:extLst>
      <p:ext uri="{BB962C8B-B14F-4D97-AF65-F5344CB8AC3E}">
        <p14:creationId xmlns:p14="http://schemas.microsoft.com/office/powerpoint/2010/main" val="224361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619672" y="915566"/>
            <a:ext cx="6912768" cy="3543936"/>
          </a:xfrm>
          <a:prstGeom prst="rect">
            <a:avLst/>
          </a:prstGeom>
          <a:noFill/>
          <a:ln>
            <a:noFill/>
          </a:ln>
        </p:spPr>
        <p:txBody>
          <a:bodyPr vert="horz" wrap="square" lIns="0" tIns="0" rIns="0" bIns="0" anchor="t" anchorCtr="1" compatLnSpc="1"/>
          <a:lstStyle/>
          <a:p>
            <a:pPr rtl="0"/>
            <a:endParaRPr lang="nl-NL" sz="1800" i="1" dirty="0">
              <a:latin typeface="+mj-lt"/>
            </a:endParaRPr>
          </a:p>
          <a:p>
            <a:pPr rtl="0"/>
            <a:r>
              <a:rPr lang="nl-NL" sz="1800" i="1" dirty="0">
                <a:latin typeface="+mj-lt"/>
              </a:rPr>
              <a:t>EPA´s zijn professionele taken of verantwoordelijkheden die stafleden	 toevertrouwen aan een aios om met beperkte supervisie uit te voeren zodra de aios de benodigde competenties heeft verkregen (Ten Cate, 2015)</a:t>
            </a:r>
          </a:p>
          <a:p>
            <a:pPr rtl="0"/>
            <a:endParaRPr lang="nl-NL" dirty="0"/>
          </a:p>
          <a:p>
            <a:pPr marL="342900" indent="-342900">
              <a:buFont typeface="Arial" panose="020B0604020202020204" pitchFamily="34" charset="0"/>
              <a:buChar char="•"/>
            </a:pPr>
            <a:r>
              <a:rPr lang="nl-NL" sz="2000" dirty="0">
                <a:latin typeface="Gill Sans MT" panose="020B0502020104020203" pitchFamily="34" charset="0"/>
              </a:rPr>
              <a:t>EPA’s beschrijven de kerntaken van de psychiater </a:t>
            </a:r>
          </a:p>
          <a:p>
            <a:pPr marL="342900" indent="-342900">
              <a:buFont typeface="Arial" panose="020B0604020202020204" pitchFamily="34" charset="0"/>
              <a:buChar char="•"/>
            </a:pPr>
            <a:r>
              <a:rPr lang="nl-NL" sz="2000" dirty="0">
                <a:latin typeface="Gill Sans MT" panose="020B0502020104020203" pitchFamily="34" charset="0"/>
              </a:rPr>
              <a:t>Ontwikkeling van aios is gericht op toenemende zelfstandigheid en verkrijgen bekwaamverklaring </a:t>
            </a:r>
          </a:p>
          <a:p>
            <a:pPr marL="342900" indent="-342900">
              <a:buFont typeface="Arial" panose="020B0604020202020204" pitchFamily="34" charset="0"/>
              <a:buChar char="•"/>
            </a:pPr>
            <a:r>
              <a:rPr lang="nl-NL" sz="2000" dirty="0">
                <a:latin typeface="Gill Sans MT" panose="020B0502020104020203" pitchFamily="34" charset="0"/>
              </a:rPr>
              <a:t>Bekwaamverklaring wordt toegekend na bespreking in de opleidingsgroep</a:t>
            </a:r>
          </a:p>
          <a:p>
            <a:pPr marL="342900" indent="-342900">
              <a:buFont typeface="Arial" panose="020B0604020202020204" pitchFamily="34" charset="0"/>
              <a:buChar char="•"/>
            </a:pPr>
            <a:r>
              <a:rPr lang="nl-NL" sz="2000" dirty="0">
                <a:latin typeface="Gill Sans MT" panose="020B0502020104020203" pitchFamily="34" charset="0"/>
              </a:rPr>
              <a:t>Bekwaamverklaring heeft consequenties voor de wijze van supervisie (ook tijdens dienst)</a:t>
            </a:r>
          </a:p>
          <a:p>
            <a:pPr marL="342900" indent="-342900">
              <a:buFont typeface="Arial" panose="020B0604020202020204" pitchFamily="34" charset="0"/>
              <a:buChar char="•"/>
            </a:pPr>
            <a:endParaRPr lang="nl-NL" sz="2000" dirty="0">
              <a:latin typeface="Gill Sans MT" panose="020B0502020104020203" pitchFamily="34" charset="0"/>
            </a:endParaRPr>
          </a:p>
          <a:p>
            <a:pPr rtl="0"/>
            <a:endParaRPr lang="nl-NL" dirty="0"/>
          </a:p>
        </p:txBody>
      </p:sp>
      <p:sp>
        <p:nvSpPr>
          <p:cNvPr id="3" name="Tijdelijke aanduiding voor tekst 2"/>
          <p:cNvSpPr txBox="1">
            <a:spLocks noGrp="1"/>
          </p:cNvSpPr>
          <p:nvPr>
            <p:ph type="body" sz="quarter" idx="4294967295"/>
          </p:nvPr>
        </p:nvSpPr>
        <p:spPr>
          <a:xfrm>
            <a:off x="971600" y="287092"/>
            <a:ext cx="8424001" cy="359999"/>
          </a:xfrm>
          <a:prstGeom prst="rect">
            <a:avLst/>
          </a:prstGeom>
          <a:noFill/>
          <a:ln>
            <a:noFill/>
          </a:ln>
        </p:spPr>
        <p:txBody>
          <a:bodyPr vert="horz" wrap="square" lIns="0" tIns="0" rIns="0" bIns="0" anchor="t" anchorCtr="1" compatLnSpc="1"/>
          <a:lstStyle/>
          <a:p>
            <a:pPr algn="l" rtl="0"/>
            <a:r>
              <a:rPr lang="nl-NL" sz="2400" dirty="0">
                <a:solidFill>
                  <a:srgbClr val="FFC000"/>
                </a:solidFill>
                <a:latin typeface="Gill Sans MT" panose="020B0502020104020203" pitchFamily="34" charset="0"/>
              </a:rPr>
              <a:t>Entrustable Professional Activities</a:t>
            </a:r>
          </a:p>
        </p:txBody>
      </p:sp>
      <p:sp>
        <p:nvSpPr>
          <p:cNvPr id="4" name="Rechthoek: afgeronde hoeken 3">
            <a:extLst>
              <a:ext uri="{FF2B5EF4-FFF2-40B4-BE49-F238E27FC236}">
                <a16:creationId xmlns:a16="http://schemas.microsoft.com/office/drawing/2014/main" id="{22526720-3E07-4727-9809-D438A59239B9}"/>
              </a:ext>
            </a:extLst>
          </p:cNvPr>
          <p:cNvSpPr/>
          <p:nvPr/>
        </p:nvSpPr>
        <p:spPr>
          <a:xfrm rot="20263003">
            <a:off x="15668" y="514194"/>
            <a:ext cx="2736304" cy="621541"/>
          </a:xfrm>
          <a:prstGeom prst="roundRect">
            <a:avLst/>
          </a:prstGeom>
          <a:solidFill>
            <a:srgbClr val="FFC000">
              <a:alpha val="6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b="1" dirty="0"/>
              <a:t>Focus van ‘competenties’ naar ‘de taak die voor je ligt’</a:t>
            </a:r>
          </a:p>
        </p:txBody>
      </p:sp>
    </p:spTree>
    <p:extLst>
      <p:ext uri="{BB962C8B-B14F-4D97-AF65-F5344CB8AC3E}">
        <p14:creationId xmlns:p14="http://schemas.microsoft.com/office/powerpoint/2010/main" val="3848256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FC55A9CA-0356-4BD6-9A73-A1A9FC3021DE}"/>
              </a:ext>
            </a:extLst>
          </p:cNvPr>
          <p:cNvPicPr>
            <a:picLocks noChangeAspect="1"/>
          </p:cNvPicPr>
          <p:nvPr/>
        </p:nvPicPr>
        <p:blipFill>
          <a:blip r:embed="rId3"/>
          <a:stretch>
            <a:fillRect/>
          </a:stretch>
        </p:blipFill>
        <p:spPr>
          <a:xfrm>
            <a:off x="1403648" y="587648"/>
            <a:ext cx="6768752" cy="3845475"/>
          </a:xfrm>
          <a:prstGeom prst="rect">
            <a:avLst/>
          </a:prstGeom>
        </p:spPr>
      </p:pic>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De Psychiater: 10 EPA’s</a:t>
            </a:r>
          </a:p>
        </p:txBody>
      </p:sp>
    </p:spTree>
    <p:extLst>
      <p:ext uri="{BB962C8B-B14F-4D97-AF65-F5344CB8AC3E}">
        <p14:creationId xmlns:p14="http://schemas.microsoft.com/office/powerpoint/2010/main" val="4158624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691680" y="611998"/>
            <a:ext cx="6912768" cy="3543936"/>
          </a:xfrm>
          <a:prstGeom prst="rect">
            <a:avLst/>
          </a:prstGeom>
          <a:noFill/>
          <a:ln>
            <a:noFill/>
          </a:ln>
        </p:spPr>
        <p:txBody>
          <a:bodyPr vert="horz" wrap="square" lIns="0" tIns="0" rIns="0" bIns="0" anchor="t" anchorCtr="1" compatLnSpc="1"/>
          <a:lstStyle/>
          <a:p>
            <a:pPr rtl="0"/>
            <a:endParaRPr lang="nl-NL" dirty="0"/>
          </a:p>
        </p:txBody>
      </p:sp>
      <p:sp>
        <p:nvSpPr>
          <p:cNvPr id="3" name="Tijdelijke aanduiding voor tekst 2"/>
          <p:cNvSpPr txBox="1">
            <a:spLocks noGrp="1"/>
          </p:cNvSpPr>
          <p:nvPr>
            <p:ph type="body" sz="quarter" idx="4294967295"/>
          </p:nvPr>
        </p:nvSpPr>
        <p:spPr>
          <a:xfrm>
            <a:off x="359999" y="251999"/>
            <a:ext cx="8424001" cy="359999"/>
          </a:xfrm>
          <a:prstGeom prst="rect">
            <a:avLst/>
          </a:prstGeom>
          <a:noFill/>
          <a:ln>
            <a:noFill/>
          </a:ln>
        </p:spPr>
        <p:txBody>
          <a:bodyPr vert="horz" wrap="square" lIns="0" tIns="0" rIns="0" bIns="0" anchor="t" anchorCtr="1" compatLnSpc="1"/>
          <a:lstStyle/>
          <a:p>
            <a:pPr algn="l" rtl="0"/>
            <a:r>
              <a:rPr lang="nl-NL" sz="2800" dirty="0">
                <a:solidFill>
                  <a:srgbClr val="FFC000"/>
                </a:solidFill>
                <a:latin typeface="Gill Sans MT" panose="020B0502020104020203" pitchFamily="34" charset="0"/>
              </a:rPr>
              <a:t>Opleiden met EPA’s en de leermiddelen om je aios te begeleiden</a:t>
            </a:r>
          </a:p>
        </p:txBody>
      </p:sp>
      <p:pic>
        <p:nvPicPr>
          <p:cNvPr id="4" name="Onlinemedia 6" title="Bekwaam verklaren in de praktijk">
            <a:hlinkClick r:id="" action="ppaction://media"/>
            <a:extLst>
              <a:ext uri="{FF2B5EF4-FFF2-40B4-BE49-F238E27FC236}">
                <a16:creationId xmlns:a16="http://schemas.microsoft.com/office/drawing/2014/main" id="{87FFF378-1DF8-4C96-8FC4-C640801412A2}"/>
              </a:ext>
            </a:extLst>
          </p:cNvPr>
          <p:cNvPicPr>
            <a:picLocks noGrp="1" noRot="1" noChangeAspect="1"/>
          </p:cNvPicPr>
          <p:nvPr>
            <p:ph idx="1"/>
            <a:videoFile r:link="rId1"/>
          </p:nvPr>
        </p:nvPicPr>
        <p:blipFill>
          <a:blip r:embed="rId4"/>
          <a:stretch>
            <a:fillRect/>
          </a:stretch>
        </p:blipFill>
        <p:spPr>
          <a:xfrm>
            <a:off x="2339752" y="1059582"/>
            <a:ext cx="5376718" cy="3024336"/>
          </a:xfrm>
          <a:prstGeom prst="rect">
            <a:avLst/>
          </a:prstGeom>
        </p:spPr>
      </p:pic>
    </p:spTree>
    <p:extLst>
      <p:ext uri="{BB962C8B-B14F-4D97-AF65-F5344CB8AC3E}">
        <p14:creationId xmlns:p14="http://schemas.microsoft.com/office/powerpoint/2010/main" val="251530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txBox="1">
            <a:spLocks noGrp="1"/>
          </p:cNvSpPr>
          <p:nvPr>
            <p:ph type="body" sz="quarter" idx="4294967295"/>
          </p:nvPr>
        </p:nvSpPr>
        <p:spPr>
          <a:xfrm>
            <a:off x="1223160" y="799782"/>
            <a:ext cx="7560840" cy="3543936"/>
          </a:xfrm>
          <a:prstGeom prst="rect">
            <a:avLst/>
          </a:prstGeom>
          <a:noFill/>
          <a:ln>
            <a:noFill/>
          </a:ln>
        </p:spPr>
        <p:txBody>
          <a:bodyPr vert="horz" wrap="square" lIns="0" tIns="0" rIns="0" bIns="0" rtlCol="0" anchor="t" anchorCtr="1" compatLnSpc="1">
            <a:normAutofit fontScale="92500"/>
          </a:bodyPr>
          <a:lstStyle/>
          <a:p>
            <a:pPr marL="0" indent="0">
              <a:buNone/>
            </a:pPr>
            <a:endParaRPr lang="nl-NL" sz="2400" dirty="0">
              <a:solidFill>
                <a:schemeClr val="tx1"/>
              </a:solidFill>
            </a:endParaRPr>
          </a:p>
          <a:p>
            <a:pPr marL="457189" indent="-457189">
              <a:buAutoNum type="arabicPeriod"/>
            </a:pPr>
            <a:r>
              <a:rPr lang="nl-NL" sz="2400" dirty="0">
                <a:solidFill>
                  <a:schemeClr val="tx1"/>
                </a:solidFill>
              </a:rPr>
              <a:t>de aios observeert (voert niet zelf uit); </a:t>
            </a:r>
          </a:p>
          <a:p>
            <a:pPr marL="457189" indent="-457189">
              <a:buAutoNum type="arabicPeriod"/>
            </a:pPr>
            <a:r>
              <a:rPr lang="nl-NL" sz="2400" dirty="0">
                <a:solidFill>
                  <a:schemeClr val="tx1"/>
                </a:solidFill>
              </a:rPr>
              <a:t>de aios voert een activiteit uit onder directe, proactieve supervisie; </a:t>
            </a:r>
          </a:p>
          <a:p>
            <a:pPr marL="457189" indent="-457189">
              <a:buAutoNum type="arabicPeriod"/>
            </a:pPr>
            <a:r>
              <a:rPr lang="nl-NL" sz="2400" dirty="0">
                <a:solidFill>
                  <a:schemeClr val="tx1"/>
                </a:solidFill>
              </a:rPr>
              <a:t>de aios voert een activiteit uit onder indirecte, reactieve supervisie; (supervisor is wel snel oproepbaar); </a:t>
            </a:r>
          </a:p>
          <a:p>
            <a:pPr marL="457189" indent="-457189">
              <a:buAutoNum type="arabicPeriod"/>
            </a:pPr>
            <a:r>
              <a:rPr lang="nl-NL" sz="2400" dirty="0">
                <a:solidFill>
                  <a:schemeClr val="tx1"/>
                </a:solidFill>
              </a:rPr>
              <a:t>de aios voert een activiteit zelfstandig uit; </a:t>
            </a:r>
          </a:p>
          <a:p>
            <a:pPr marL="457189" indent="-457189">
              <a:buAutoNum type="arabicPeriod"/>
            </a:pPr>
            <a:r>
              <a:rPr lang="nl-NL" sz="2400" dirty="0">
                <a:solidFill>
                  <a:schemeClr val="tx1"/>
                </a:solidFill>
              </a:rPr>
              <a:t>de aios geeft zelf supervisie aan minder ervaren aios.</a:t>
            </a:r>
          </a:p>
          <a:p>
            <a:pPr rtl="0"/>
            <a:endParaRPr lang="nl-NL" dirty="0"/>
          </a:p>
        </p:txBody>
      </p:sp>
      <p:sp>
        <p:nvSpPr>
          <p:cNvPr id="3" name="Tijdelijke aanduiding voor tekst 2"/>
          <p:cNvSpPr txBox="1">
            <a:spLocks noGrp="1"/>
          </p:cNvSpPr>
          <p:nvPr>
            <p:ph type="body" sz="quarter" idx="4294967295"/>
          </p:nvPr>
        </p:nvSpPr>
        <p:spPr>
          <a:xfrm>
            <a:off x="360000" y="252000"/>
            <a:ext cx="8424001" cy="359999"/>
          </a:xfrm>
          <a:prstGeom prst="rect">
            <a:avLst/>
          </a:prstGeom>
          <a:noFill/>
          <a:ln>
            <a:noFill/>
          </a:ln>
        </p:spPr>
        <p:txBody>
          <a:bodyPr vert="horz" wrap="square" lIns="0" tIns="0" rIns="0" bIns="0" rtlCol="0" anchor="t" anchorCtr="1" compatLnSpc="1">
            <a:normAutofit fontScale="92500" lnSpcReduction="10000"/>
          </a:bodyPr>
          <a:lstStyle/>
          <a:p>
            <a:pPr marL="0" indent="0" algn="l" rtl="0">
              <a:buNone/>
            </a:pPr>
            <a:r>
              <a:rPr lang="nl-NL" sz="2800" dirty="0">
                <a:solidFill>
                  <a:srgbClr val="FFC000"/>
                </a:solidFill>
                <a:latin typeface="Gill Sans MT" panose="020B0502020104020203" pitchFamily="34" charset="0"/>
              </a:rPr>
              <a:t>5 Supervisieniveaus</a:t>
            </a:r>
          </a:p>
        </p:txBody>
      </p:sp>
    </p:spTree>
    <p:extLst>
      <p:ext uri="{BB962C8B-B14F-4D97-AF65-F5344CB8AC3E}">
        <p14:creationId xmlns:p14="http://schemas.microsoft.com/office/powerpoint/2010/main" val="1955416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B8DB4A85-3253-4C96-9955-58B8CE867264}"/>
              </a:ext>
            </a:extLst>
          </p:cNvPr>
          <p:cNvSpPr/>
          <p:nvPr/>
        </p:nvSpPr>
        <p:spPr>
          <a:xfrm>
            <a:off x="277390" y="832812"/>
            <a:ext cx="4572000" cy="3477875"/>
          </a:xfrm>
          <a:prstGeom prst="rect">
            <a:avLst/>
          </a:prstGeom>
        </p:spPr>
        <p:txBody>
          <a:bodyPr>
            <a:spAutoFit/>
          </a:bodyPr>
          <a:lstStyle/>
          <a:p>
            <a:pPr marL="285750" indent="-285750">
              <a:buFont typeface="Arial" panose="020B0604020202020204" pitchFamily="34" charset="0"/>
              <a:buChar char="•"/>
            </a:pPr>
            <a:r>
              <a:rPr lang="nl-NL" sz="2000" dirty="0"/>
              <a:t>Het leren van de aios begeleiden door middel van gestructureerde feedback</a:t>
            </a:r>
          </a:p>
          <a:p>
            <a:pPr marL="285750" indent="-285750">
              <a:buFont typeface="Arial" panose="020B0604020202020204" pitchFamily="34" charset="0"/>
              <a:buChar char="•"/>
            </a:pPr>
            <a:r>
              <a:rPr lang="nl-NL" sz="2000" dirty="0"/>
              <a:t>Verbeteren van het klinisch redeneren, klinische kennis </a:t>
            </a:r>
          </a:p>
          <a:p>
            <a:pPr marL="285750" indent="-285750">
              <a:buFont typeface="Arial" panose="020B0604020202020204" pitchFamily="34" charset="0"/>
              <a:buChar char="•"/>
            </a:pPr>
            <a:r>
              <a:rPr lang="nl-NL" sz="2000" dirty="0"/>
              <a:t>De aios kans geven om zijn/haar aanpak van de casus te bespreken </a:t>
            </a:r>
            <a:br>
              <a:rPr lang="nl-NL" sz="2000" dirty="0"/>
            </a:br>
            <a:r>
              <a:rPr lang="nl-NL" sz="2000" dirty="0"/>
              <a:t>en strategieën te expliciteren en te toetsen (aios toont voldoende </a:t>
            </a:r>
            <a:br>
              <a:rPr lang="nl-NL" sz="2000" dirty="0"/>
            </a:br>
            <a:r>
              <a:rPr lang="nl-NL" sz="2000" dirty="0"/>
              <a:t>inzicht in het eigen handelen, </a:t>
            </a:r>
            <a:br>
              <a:rPr lang="nl-NL" sz="2000" dirty="0"/>
            </a:br>
            <a:r>
              <a:rPr lang="nl-NL" sz="2000" dirty="0"/>
              <a:t>onder wisselende omstandigheden).</a:t>
            </a:r>
          </a:p>
        </p:txBody>
      </p:sp>
      <p:sp>
        <p:nvSpPr>
          <p:cNvPr id="6" name="Tijdelijke aanduiding voor inhoud 1">
            <a:extLst>
              <a:ext uri="{FF2B5EF4-FFF2-40B4-BE49-F238E27FC236}">
                <a16:creationId xmlns:a16="http://schemas.microsoft.com/office/drawing/2014/main" id="{34C819D1-26E9-467D-A313-193208F331A2}"/>
              </a:ext>
            </a:extLst>
          </p:cNvPr>
          <p:cNvSpPr txBox="1">
            <a:spLocks/>
          </p:cNvSpPr>
          <p:nvPr/>
        </p:nvSpPr>
        <p:spPr>
          <a:xfrm>
            <a:off x="4914718" y="915566"/>
            <a:ext cx="3572428" cy="2046578"/>
          </a:xfrm>
          <a:prstGeom prst="rect">
            <a:avLst/>
          </a:prstGeom>
          <a:solidFill>
            <a:schemeClr val="bg2">
              <a:lumMod val="20000"/>
              <a:lumOff val="80000"/>
            </a:schemeClr>
          </a:solidFill>
        </p:spPr>
        <p:txBody>
          <a:bodyPr>
            <a:noAutofit/>
          </a:bodyPr>
          <a:lst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0" indent="0">
              <a:buFont typeface="Wingdings 3" charset="2"/>
              <a:buNone/>
            </a:pPr>
            <a:r>
              <a:rPr lang="nl-NL" sz="1400" b="1" dirty="0">
                <a:solidFill>
                  <a:schemeClr val="tx1"/>
                </a:solidFill>
                <a:latin typeface="Gill Sans MT" panose="020B0502020104020203" pitchFamily="34" charset="0"/>
              </a:rPr>
              <a:t>Wat is een CBD?</a:t>
            </a:r>
          </a:p>
          <a:p>
            <a:pPr marL="0" indent="0">
              <a:buFont typeface="Wingdings 3" charset="2"/>
              <a:buNone/>
            </a:pPr>
            <a:r>
              <a:rPr lang="nl-NL" sz="1400" dirty="0">
                <a:solidFill>
                  <a:schemeClr val="tx1"/>
                </a:solidFill>
                <a:latin typeface="Gill Sans MT" panose="020B0502020104020203" pitchFamily="34" charset="0"/>
              </a:rPr>
              <a:t>De aios voert naar aanleiding van een klinische casus een gesprek </a:t>
            </a:r>
            <a:br>
              <a:rPr lang="nl-NL" sz="1400" dirty="0">
                <a:solidFill>
                  <a:schemeClr val="tx1"/>
                </a:solidFill>
                <a:latin typeface="Gill Sans MT" panose="020B0502020104020203" pitchFamily="34" charset="0"/>
              </a:rPr>
            </a:br>
            <a:r>
              <a:rPr lang="nl-NL" sz="1400" dirty="0">
                <a:solidFill>
                  <a:schemeClr val="tx1"/>
                </a:solidFill>
                <a:latin typeface="Gill Sans MT" panose="020B0502020104020203" pitchFamily="34" charset="0"/>
              </a:rPr>
              <a:t>(ca. 15 min.) met één of meerdere leden </a:t>
            </a:r>
            <a:br>
              <a:rPr lang="nl-NL" sz="1400" dirty="0">
                <a:solidFill>
                  <a:schemeClr val="tx1"/>
                </a:solidFill>
                <a:latin typeface="Gill Sans MT" panose="020B0502020104020203" pitchFamily="34" charset="0"/>
              </a:rPr>
            </a:br>
            <a:r>
              <a:rPr lang="nl-NL" sz="1400" dirty="0">
                <a:solidFill>
                  <a:schemeClr val="tx1"/>
                </a:solidFill>
                <a:latin typeface="Gill Sans MT" panose="020B0502020104020203" pitchFamily="34" charset="0"/>
              </a:rPr>
              <a:t>van de opleidingsgroep n.a.v. een  </a:t>
            </a:r>
            <a:r>
              <a:rPr lang="nl-NL" sz="1400" dirty="0" err="1">
                <a:solidFill>
                  <a:schemeClr val="tx1"/>
                </a:solidFill>
                <a:latin typeface="Gill Sans MT" panose="020B0502020104020203" pitchFamily="34" charset="0"/>
              </a:rPr>
              <a:t>een</a:t>
            </a:r>
            <a:r>
              <a:rPr lang="nl-NL" sz="1400" dirty="0">
                <a:solidFill>
                  <a:schemeClr val="tx1"/>
                </a:solidFill>
                <a:latin typeface="Gill Sans MT" panose="020B0502020104020203" pitchFamily="34" charset="0"/>
              </a:rPr>
              <a:t> </a:t>
            </a:r>
            <a:br>
              <a:rPr lang="nl-NL" sz="1400" dirty="0">
                <a:solidFill>
                  <a:schemeClr val="tx1"/>
                </a:solidFill>
                <a:latin typeface="Gill Sans MT" panose="020B0502020104020203" pitchFamily="34" charset="0"/>
              </a:rPr>
            </a:br>
            <a:r>
              <a:rPr lang="nl-NL" sz="1400" dirty="0">
                <a:solidFill>
                  <a:schemeClr val="tx1"/>
                </a:solidFill>
                <a:latin typeface="Gill Sans MT" panose="020B0502020104020203" pitchFamily="34" charset="0"/>
              </a:rPr>
              <a:t>‘live observatie’ met opleider of supervisor, </a:t>
            </a:r>
            <a:br>
              <a:rPr lang="nl-NL" sz="1400" dirty="0">
                <a:solidFill>
                  <a:schemeClr val="tx1"/>
                </a:solidFill>
                <a:latin typeface="Gill Sans MT" panose="020B0502020104020203" pitchFamily="34" charset="0"/>
              </a:rPr>
            </a:br>
            <a:r>
              <a:rPr lang="nl-NL" sz="1400" dirty="0">
                <a:solidFill>
                  <a:schemeClr val="tx1"/>
                </a:solidFill>
                <a:latin typeface="Gill Sans MT" panose="020B0502020104020203" pitchFamily="34" charset="0"/>
              </a:rPr>
              <a:t>of op basis van een reflectie door de aios en opleider/supervisor achteraf. </a:t>
            </a:r>
          </a:p>
        </p:txBody>
      </p:sp>
      <p:sp>
        <p:nvSpPr>
          <p:cNvPr id="7" name="Rechthoek 6">
            <a:extLst>
              <a:ext uri="{FF2B5EF4-FFF2-40B4-BE49-F238E27FC236}">
                <a16:creationId xmlns:a16="http://schemas.microsoft.com/office/drawing/2014/main" id="{7E309032-576D-4DCC-B49F-8069102535E4}"/>
              </a:ext>
            </a:extLst>
          </p:cNvPr>
          <p:cNvSpPr/>
          <p:nvPr/>
        </p:nvSpPr>
        <p:spPr>
          <a:xfrm>
            <a:off x="4914718" y="3141136"/>
            <a:ext cx="3572428" cy="1169551"/>
          </a:xfrm>
          <a:prstGeom prst="rect">
            <a:avLst/>
          </a:prstGeom>
          <a:solidFill>
            <a:schemeClr val="bg1"/>
          </a:solidFill>
          <a:ln w="12700">
            <a:solidFill>
              <a:schemeClr val="accent1"/>
            </a:solidFill>
          </a:ln>
        </p:spPr>
        <p:txBody>
          <a:bodyPr wrap="square">
            <a:spAutoFit/>
          </a:bodyPr>
          <a:lstStyle/>
          <a:p>
            <a:r>
              <a:rPr lang="nl-NL" sz="1400" dirty="0">
                <a:latin typeface="Gill Sans MT" panose="020B0502020104020203" pitchFamily="34" charset="0"/>
              </a:rPr>
              <a:t>Inzet in EPA-gebaseerd curriculum:</a:t>
            </a:r>
            <a:br>
              <a:rPr lang="nl-NL" sz="1400" dirty="0">
                <a:latin typeface="Gill Sans MT" panose="020B0502020104020203" pitchFamily="34" charset="0"/>
              </a:rPr>
            </a:br>
            <a:r>
              <a:rPr lang="nl-NL" sz="1400" dirty="0">
                <a:latin typeface="Gill Sans MT" panose="020B0502020104020203" pitchFamily="34" charset="0"/>
              </a:rPr>
              <a:t> </a:t>
            </a:r>
          </a:p>
          <a:p>
            <a:pPr marL="285750" indent="-285750">
              <a:buFont typeface="Arial" panose="020B0604020202020204" pitchFamily="34" charset="0"/>
              <a:buChar char="•"/>
            </a:pPr>
            <a:r>
              <a:rPr lang="nl-NL" sz="1400" dirty="0">
                <a:latin typeface="Gill Sans MT" panose="020B0502020104020203" pitchFamily="34" charset="0"/>
              </a:rPr>
              <a:t>Te gebruiken als formatief of summatief instrument </a:t>
            </a:r>
          </a:p>
          <a:p>
            <a:pPr marL="285750" indent="-285750">
              <a:buFont typeface="Arial" panose="020B0604020202020204" pitchFamily="34" charset="0"/>
              <a:buChar char="•"/>
            </a:pPr>
            <a:r>
              <a:rPr lang="nl-NL" sz="1400" dirty="0">
                <a:latin typeface="Gill Sans MT" panose="020B0502020104020203" pitchFamily="34" charset="0"/>
              </a:rPr>
              <a:t>Invullen in (app) het portfolio</a:t>
            </a:r>
          </a:p>
        </p:txBody>
      </p:sp>
      <p:sp>
        <p:nvSpPr>
          <p:cNvPr id="8" name="Tijdelijke aanduiding voor tekst 2">
            <a:extLst>
              <a:ext uri="{FF2B5EF4-FFF2-40B4-BE49-F238E27FC236}">
                <a16:creationId xmlns:a16="http://schemas.microsoft.com/office/drawing/2014/main" id="{CC2DF0E9-765C-4BC1-8918-7620B305775B}"/>
              </a:ext>
            </a:extLst>
          </p:cNvPr>
          <p:cNvSpPr txBox="1">
            <a:spLocks noGrp="1"/>
          </p:cNvSpPr>
          <p:nvPr>
            <p:ph type="body" sz="quarter" idx="4294967295"/>
          </p:nvPr>
        </p:nvSpPr>
        <p:spPr>
          <a:xfrm>
            <a:off x="360000" y="252000"/>
            <a:ext cx="8424001" cy="359999"/>
          </a:xfrm>
          <a:prstGeom prst="rect">
            <a:avLst/>
          </a:prstGeom>
          <a:noFill/>
          <a:ln>
            <a:noFill/>
          </a:ln>
        </p:spPr>
        <p:txBody>
          <a:bodyPr vert="horz" wrap="square" lIns="0" tIns="0" rIns="0" bIns="0" rtlCol="0" anchor="t" anchorCtr="1" compatLnSpc="1">
            <a:normAutofit fontScale="92500" lnSpcReduction="10000"/>
          </a:bodyPr>
          <a:lstStyle/>
          <a:p>
            <a:pPr marL="0" indent="0" algn="l" rtl="0">
              <a:buNone/>
            </a:pPr>
            <a:r>
              <a:rPr lang="nl-NL" sz="2800" dirty="0">
                <a:solidFill>
                  <a:srgbClr val="FFC000"/>
                </a:solidFill>
                <a:latin typeface="Gill Sans MT" panose="020B0502020104020203" pitchFamily="34" charset="0"/>
              </a:rPr>
              <a:t>Doel van een CBD</a:t>
            </a:r>
          </a:p>
        </p:txBody>
      </p:sp>
    </p:spTree>
    <p:extLst>
      <p:ext uri="{BB962C8B-B14F-4D97-AF65-F5344CB8AC3E}">
        <p14:creationId xmlns:p14="http://schemas.microsoft.com/office/powerpoint/2010/main" val="3406617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tekst 2">
            <a:extLst>
              <a:ext uri="{FF2B5EF4-FFF2-40B4-BE49-F238E27FC236}">
                <a16:creationId xmlns:a16="http://schemas.microsoft.com/office/drawing/2014/main" id="{1019915C-6D02-4F83-B1CE-9558882DAF50}"/>
              </a:ext>
            </a:extLst>
          </p:cNvPr>
          <p:cNvSpPr txBox="1">
            <a:spLocks noGrp="1"/>
          </p:cNvSpPr>
          <p:nvPr>
            <p:ph type="body" sz="quarter" idx="4294967295"/>
          </p:nvPr>
        </p:nvSpPr>
        <p:spPr>
          <a:xfrm>
            <a:off x="360000" y="252000"/>
            <a:ext cx="8424001" cy="359999"/>
          </a:xfrm>
          <a:prstGeom prst="rect">
            <a:avLst/>
          </a:prstGeom>
          <a:noFill/>
          <a:ln>
            <a:noFill/>
          </a:ln>
        </p:spPr>
        <p:txBody>
          <a:bodyPr vert="horz" wrap="square" lIns="0" tIns="0" rIns="0" bIns="0" rtlCol="0" anchor="t" anchorCtr="1" compatLnSpc="1">
            <a:normAutofit fontScale="92500" lnSpcReduction="10000"/>
          </a:bodyPr>
          <a:lstStyle/>
          <a:p>
            <a:pPr marL="0" indent="0" algn="l" rtl="0">
              <a:buNone/>
            </a:pPr>
            <a:r>
              <a:rPr lang="nl-NL" sz="2800" dirty="0">
                <a:solidFill>
                  <a:srgbClr val="FFC000"/>
                </a:solidFill>
                <a:latin typeface="Gill Sans MT" panose="020B0502020104020203" pitchFamily="34" charset="0"/>
              </a:rPr>
              <a:t>Hoe werkt een CBD?  </a:t>
            </a:r>
            <a:r>
              <a:rPr lang="nl-NL" sz="1200" dirty="0">
                <a:solidFill>
                  <a:srgbClr val="FFC000"/>
                </a:solidFill>
                <a:latin typeface="Gill Sans MT" panose="020B0502020104020203" pitchFamily="34" charset="0"/>
              </a:rPr>
              <a:t> (Bron: UMCU Basisopleiding Geneeskunde)</a:t>
            </a:r>
            <a:endParaRPr lang="nl-NL" sz="2800" dirty="0">
              <a:solidFill>
                <a:srgbClr val="FFC000"/>
              </a:solidFill>
              <a:latin typeface="Gill Sans MT" panose="020B0502020104020203" pitchFamily="34" charset="0"/>
            </a:endParaRPr>
          </a:p>
        </p:txBody>
      </p:sp>
      <p:pic>
        <p:nvPicPr>
          <p:cNvPr id="7" name="Afbeelding 6">
            <a:hlinkClick r:id="rId3"/>
            <a:extLst>
              <a:ext uri="{FF2B5EF4-FFF2-40B4-BE49-F238E27FC236}">
                <a16:creationId xmlns:a16="http://schemas.microsoft.com/office/drawing/2014/main" id="{97B9AB0F-2971-4567-B957-D61CE875AA3B}"/>
              </a:ext>
            </a:extLst>
          </p:cNvPr>
          <p:cNvPicPr>
            <a:picLocks noChangeAspect="1"/>
          </p:cNvPicPr>
          <p:nvPr/>
        </p:nvPicPr>
        <p:blipFill>
          <a:blip r:embed="rId4"/>
          <a:stretch>
            <a:fillRect/>
          </a:stretch>
        </p:blipFill>
        <p:spPr>
          <a:xfrm>
            <a:off x="1449776" y="824175"/>
            <a:ext cx="6244448" cy="3495149"/>
          </a:xfrm>
          <a:prstGeom prst="rect">
            <a:avLst/>
          </a:prstGeom>
        </p:spPr>
      </p:pic>
    </p:spTree>
    <p:extLst>
      <p:ext uri="{BB962C8B-B14F-4D97-AF65-F5344CB8AC3E}">
        <p14:creationId xmlns:p14="http://schemas.microsoft.com/office/powerpoint/2010/main" val="3988099390"/>
      </p:ext>
    </p:extLst>
  </p:cSld>
  <p:clrMapOvr>
    <a:masterClrMapping/>
  </p:clrMapOvr>
</p:sld>
</file>

<file path=ppt/theme/theme1.xml><?xml version="1.0" encoding="utf-8"?>
<a:theme xmlns:a="http://schemas.openxmlformats.org/drawingml/2006/main" name="NVvP">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angepast 3">
      <a:majorFont>
        <a:latin typeface="Gill Sans MT"/>
        <a:ea typeface=""/>
        <a:cs typeface=""/>
      </a:majorFont>
      <a:minorFont>
        <a:latin typeface="Gill Sans MT"/>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cet">
  <a:themeElements>
    <a:clrScheme name="Aangepast 1">
      <a:dk1>
        <a:srgbClr val="000000"/>
      </a:dk1>
      <a:lt1>
        <a:srgbClr val="FFFFFF"/>
      </a:lt1>
      <a:dk2>
        <a:srgbClr val="5E5E5E"/>
      </a:dk2>
      <a:lt2>
        <a:srgbClr val="FFC000"/>
      </a:lt2>
      <a:accent1>
        <a:srgbClr val="FF9933"/>
      </a:accent1>
      <a:accent2>
        <a:srgbClr val="00C1C7"/>
      </a:accent2>
      <a:accent3>
        <a:srgbClr val="FEEAD6"/>
      </a:accent3>
      <a:accent4>
        <a:srgbClr val="F2F2F2"/>
      </a:accent4>
      <a:accent5>
        <a:srgbClr val="F2F2F2"/>
      </a:accent5>
      <a:accent6>
        <a:srgbClr val="F2F2F2"/>
      </a:accent6>
      <a:hlink>
        <a:srgbClr val="C00000"/>
      </a:hlink>
      <a:folHlink>
        <a:srgbClr val="00B05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NVvP</Template>
  <TotalTime>1261</TotalTime>
  <Words>3809</Words>
  <Application>Microsoft Office PowerPoint</Application>
  <PresentationFormat>Diavoorstelling (16:9)</PresentationFormat>
  <Paragraphs>325</Paragraphs>
  <Slides>26</Slides>
  <Notes>24</Notes>
  <HiddenSlides>0</HiddenSlides>
  <MMClips>1</MMClips>
  <ScaleCrop>false</ScaleCrop>
  <HeadingPairs>
    <vt:vector size="6" baseType="variant">
      <vt:variant>
        <vt:lpstr>Gebruikte lettertypen</vt:lpstr>
      </vt:variant>
      <vt:variant>
        <vt:i4>9</vt:i4>
      </vt:variant>
      <vt:variant>
        <vt:lpstr>Thema</vt:lpstr>
      </vt:variant>
      <vt:variant>
        <vt:i4>2</vt:i4>
      </vt:variant>
      <vt:variant>
        <vt:lpstr>Diatitels</vt:lpstr>
      </vt:variant>
      <vt:variant>
        <vt:i4>26</vt:i4>
      </vt:variant>
    </vt:vector>
  </HeadingPairs>
  <TitlesOfParts>
    <vt:vector size="37" baseType="lpstr">
      <vt:lpstr>Arial</vt:lpstr>
      <vt:lpstr>Calibri</vt:lpstr>
      <vt:lpstr>Courier New</vt:lpstr>
      <vt:lpstr>Georgia</vt:lpstr>
      <vt:lpstr>Gill Sans MT</vt:lpstr>
      <vt:lpstr>Symbol</vt:lpstr>
      <vt:lpstr>Trebuchet MS</vt:lpstr>
      <vt:lpstr>Wingdings</vt:lpstr>
      <vt:lpstr>Wingdings 3</vt:lpstr>
      <vt:lpstr>NVvP</vt:lpstr>
      <vt:lpstr>Facet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Darrel van Esterik</dc:creator>
  <cp:lastModifiedBy>Auk Dijkstra</cp:lastModifiedBy>
  <cp:revision>101</cp:revision>
  <dcterms:created xsi:type="dcterms:W3CDTF">2015-01-22T08:21:48Z</dcterms:created>
  <dcterms:modified xsi:type="dcterms:W3CDTF">2020-07-29T10:18:59Z</dcterms:modified>
</cp:coreProperties>
</file>